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 id="2147483650" r:id="rId2"/>
  </p:sldMasterIdLst>
  <p:notesMasterIdLst>
    <p:notesMasterId r:id="rId23"/>
  </p:notesMasterIdLst>
  <p:sldIdLst>
    <p:sldId id="257" r:id="rId3"/>
    <p:sldId id="274" r:id="rId4"/>
    <p:sldId id="258" r:id="rId5"/>
    <p:sldId id="275" r:id="rId6"/>
    <p:sldId id="276" r:id="rId7"/>
    <p:sldId id="280" r:id="rId8"/>
    <p:sldId id="277" r:id="rId9"/>
    <p:sldId id="278" r:id="rId10"/>
    <p:sldId id="279" r:id="rId11"/>
    <p:sldId id="259" r:id="rId12"/>
    <p:sldId id="262" r:id="rId13"/>
    <p:sldId id="271" r:id="rId14"/>
    <p:sldId id="263" r:id="rId15"/>
    <p:sldId id="264" r:id="rId16"/>
    <p:sldId id="284" r:id="rId17"/>
    <p:sldId id="260" r:id="rId18"/>
    <p:sldId id="272" r:id="rId19"/>
    <p:sldId id="281" r:id="rId20"/>
    <p:sldId id="282" r:id="rId21"/>
    <p:sldId id="283" r:id="rId22"/>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6F71"/>
    <a:srgbClr val="254061"/>
    <a:srgbClr val="386193"/>
    <a:srgbClr val="79B73B"/>
    <a:srgbClr val="81BC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48" autoAdjust="0"/>
    <p:restoredTop sz="94698" autoAdjust="0"/>
  </p:normalViewPr>
  <p:slideViewPr>
    <p:cSldViewPr snapToGrid="0" snapToObjects="1">
      <p:cViewPr>
        <p:scale>
          <a:sx n="80" d="100"/>
          <a:sy n="80" d="100"/>
        </p:scale>
        <p:origin x="-37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EB23DB-C6A4-44E2-979D-462CDB611CE0}" type="datetimeFigureOut">
              <a:rPr lang="es-CO" smtClean="0"/>
              <a:pPr/>
              <a:t>17/02/2014</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C1DE2A-5309-4795-8156-6EE8FD548A60}" type="slidenum">
              <a:rPr lang="es-CO" smtClean="0"/>
              <a:pPr/>
              <a:t>‹Nº›</a:t>
            </a:fld>
            <a:endParaRPr lang="es-CO"/>
          </a:p>
        </p:txBody>
      </p:sp>
    </p:spTree>
    <p:extLst>
      <p:ext uri="{BB962C8B-B14F-4D97-AF65-F5344CB8AC3E}">
        <p14:creationId xmlns:p14="http://schemas.microsoft.com/office/powerpoint/2010/main" val="2852280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832780" y="54280"/>
            <a:ext cx="7298647" cy="854854"/>
          </a:xfrm>
        </p:spPr>
        <p:txBody>
          <a:bodyPr/>
          <a:lstStyle/>
          <a:p>
            <a:r>
              <a:rPr lang="en-US" smtClean="0"/>
              <a:t>Clic para editar título</a:t>
            </a:r>
            <a:endParaRPr lang="es-ES_tradnl"/>
          </a:p>
        </p:txBody>
      </p:sp>
      <p:sp>
        <p:nvSpPr>
          <p:cNvPr id="4" name="Marcador de fecha 3"/>
          <p:cNvSpPr>
            <a:spLocks noGrp="1"/>
          </p:cNvSpPr>
          <p:nvPr>
            <p:ph type="dt" sz="half" idx="10"/>
          </p:nvPr>
        </p:nvSpPr>
        <p:spPr/>
        <p:txBody>
          <a:bodyPr/>
          <a:lstStyle/>
          <a:p>
            <a:fld id="{A9AA86B0-D2F6-1949-AB9B-5120F8A067B6}" type="datetimeFigureOut">
              <a:rPr lang="es-ES_tradnl" smtClean="0"/>
              <a:pPr/>
              <a:t>17/02/2014</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44413FAF-9FE7-5743-A198-F0518BE7E80A}"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3" name="Subtítulo 2"/>
          <p:cNvSpPr>
            <a:spLocks noGrp="1"/>
          </p:cNvSpPr>
          <p:nvPr>
            <p:ph type="subTitle" idx="1" hasCustomPrompt="1"/>
          </p:nvPr>
        </p:nvSpPr>
        <p:spPr>
          <a:xfrm>
            <a:off x="1371600" y="3886200"/>
            <a:ext cx="6400800" cy="1161635"/>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Hagaclicparamodificar</a:t>
            </a:r>
            <a:r>
              <a:rPr lang="en-US" dirty="0" smtClean="0"/>
              <a:t> el </a:t>
            </a:r>
            <a:r>
              <a:rPr lang="en-US" dirty="0" err="1" smtClean="0"/>
              <a:t>estilo</a:t>
            </a:r>
            <a:r>
              <a:rPr lang="en-US" dirty="0" smtClean="0"/>
              <a:t> de</a:t>
            </a:r>
            <a:r>
              <a:rPr lang="en-US" dirty="0" err="1" smtClean="0"/>
              <a:t>título</a:t>
            </a:r>
            <a:r>
              <a:rPr lang="en-US" dirty="0" smtClean="0"/>
              <a:t>del </a:t>
            </a:r>
            <a:r>
              <a:rPr lang="en-US" dirty="0" err="1" smtClean="0"/>
              <a:t>patrón</a:t>
            </a:r>
            <a:endParaRPr lang="es-ES_tradnl" dirty="0" smtClean="0"/>
          </a:p>
        </p:txBody>
      </p:sp>
      <p:sp>
        <p:nvSpPr>
          <p:cNvPr id="4" name="Marcador de fecha 3"/>
          <p:cNvSpPr>
            <a:spLocks noGrp="1"/>
          </p:cNvSpPr>
          <p:nvPr>
            <p:ph type="dt" sz="half" idx="10"/>
          </p:nvPr>
        </p:nvSpPr>
        <p:spPr/>
        <p:txBody>
          <a:bodyPr/>
          <a:lstStyle/>
          <a:p>
            <a:fld id="{A9AA86B0-D2F6-1949-AB9B-5120F8A067B6}" type="datetimeFigureOut">
              <a:rPr lang="es-ES_tradnl" smtClean="0"/>
              <a:pPr/>
              <a:t>17/02/2014</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44413FAF-9FE7-5743-A198-F0518BE7E80A}"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1850725" y="35806"/>
            <a:ext cx="6836074" cy="787802"/>
          </a:xfrm>
          <a:prstGeom prst="rect">
            <a:avLst/>
          </a:prstGeom>
          <a:gradFill flip="none" rotWithShape="1">
            <a:gsLst>
              <a:gs pos="18000">
                <a:srgbClr val="386193"/>
              </a:gs>
              <a:gs pos="91000">
                <a:srgbClr val="FFFFFF"/>
              </a:gs>
            </a:gsLst>
            <a:lin ang="10200000" scaled="0"/>
            <a:tileRect/>
          </a:gradFill>
        </p:spPr>
        <p:txBody>
          <a:bodyPr vert="horz" lIns="91440" tIns="45720" rIns="91440" bIns="45720" rtlCol="0" anchor="ctr">
            <a:normAutofit/>
          </a:bodyPr>
          <a:lstStyle/>
          <a:p>
            <a:r>
              <a:rPr lang="es-ES_tradnl" dirty="0" smtClean="0"/>
              <a:t>Clic titulo diapositiva</a:t>
            </a:r>
            <a:endParaRPr lang="es-ES_tradnl" dirty="0"/>
          </a:p>
        </p:txBody>
      </p:sp>
      <p:sp>
        <p:nvSpPr>
          <p:cNvPr id="3" name="Marcador de texto 2"/>
          <p:cNvSpPr>
            <a:spLocks noGrp="1"/>
          </p:cNvSpPr>
          <p:nvPr>
            <p:ph type="body" idx="1"/>
          </p:nvPr>
        </p:nvSpPr>
        <p:spPr>
          <a:xfrm>
            <a:off x="457200" y="1226678"/>
            <a:ext cx="8229600" cy="4899485"/>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AA86B0-D2F6-1949-AB9B-5120F8A067B6}" type="datetimeFigureOut">
              <a:rPr lang="es-ES_tradnl" smtClean="0"/>
              <a:pPr/>
              <a:t>17/02/2014</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413FAF-9FE7-5743-A198-F0518BE7E80A}" type="slidenum">
              <a:rPr lang="es-ES_tradnl" smtClean="0"/>
              <a:pPr/>
              <a:t>‹Nº›</a:t>
            </a:fld>
            <a:endParaRPr lang="es-ES_tradnl"/>
          </a:p>
        </p:txBody>
      </p:sp>
      <p:pic>
        <p:nvPicPr>
          <p:cNvPr id="7" name="Picture 2"/>
          <p:cNvPicPr>
            <a:picLocks noChangeAspect="1" noChangeArrowheads="1"/>
          </p:cNvPicPr>
          <p:nvPr userDrawn="1"/>
        </p:nvPicPr>
        <p:blipFill>
          <a:blip r:embed="rId3"/>
          <a:srcRect/>
          <a:stretch>
            <a:fillRect/>
          </a:stretch>
        </p:blipFill>
        <p:spPr bwMode="auto">
          <a:xfrm>
            <a:off x="21925" y="21920"/>
            <a:ext cx="1828800" cy="8016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3" r:id="rId1"/>
  </p:sldLayoutIdLst>
  <p:txStyles>
    <p:titleStyle>
      <a:lvl1pPr algn="r" defTabSz="4572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1">
              <a:lumMod val="6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1">
              <a:lumMod val="6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lumMod val="6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1">
              <a:lumMod val="6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AA86B0-D2F6-1949-AB9B-5120F8A067B6}" type="datetimeFigureOut">
              <a:rPr lang="es-ES_tradnl" smtClean="0"/>
              <a:pPr/>
              <a:t>17/02/2014</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413FAF-9FE7-5743-A198-F0518BE7E80A}" type="slidenum">
              <a:rPr lang="es-ES_tradnl" smtClean="0"/>
              <a:pPr/>
              <a:t>‹Nº›</a:t>
            </a:fld>
            <a:endParaRPr lang="es-ES_tradnl"/>
          </a:p>
        </p:txBody>
      </p:sp>
      <p:pic>
        <p:nvPicPr>
          <p:cNvPr id="9" name="Imagen 8"/>
          <p:cNvPicPr>
            <a:picLocks noChangeAspect="1"/>
          </p:cNvPicPr>
          <p:nvPr userDrawn="1"/>
        </p:nvPicPr>
        <p:blipFill>
          <a:blip r:embed="rId3"/>
          <a:stretch>
            <a:fillRect/>
          </a:stretch>
        </p:blipFill>
        <p:spPr>
          <a:xfrm>
            <a:off x="587460" y="241400"/>
            <a:ext cx="7860530" cy="3570217"/>
          </a:xfrm>
          <a:prstGeom prst="rect">
            <a:avLst/>
          </a:prstGeom>
        </p:spPr>
      </p:pic>
      <p:sp>
        <p:nvSpPr>
          <p:cNvPr id="10" name="Rectángulo 9"/>
          <p:cNvSpPr/>
          <p:nvPr userDrawn="1"/>
        </p:nvSpPr>
        <p:spPr>
          <a:xfrm>
            <a:off x="0" y="3811617"/>
            <a:ext cx="9144000" cy="3046383"/>
          </a:xfrm>
          <a:prstGeom prst="rect">
            <a:avLst/>
          </a:prstGeom>
          <a:solidFill>
            <a:srgbClr val="386193"/>
          </a:solidFill>
          <a:ln>
            <a:solidFill>
              <a:srgbClr val="38619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ctr" defTabSz="457200" rtl="0" eaLnBrk="1" latinLnBrk="0" hangingPunct="1">
        <a:spcBef>
          <a:spcPct val="0"/>
        </a:spcBef>
        <a:buNone/>
        <a:defRPr sz="4400" kern="1200">
          <a:solidFill>
            <a:schemeClr val="tx2">
              <a:lumMod val="60000"/>
              <a:lumOff val="4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1">
              <a:lumMod val="6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1">
              <a:lumMod val="6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lumMod val="6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1">
              <a:lumMod val="6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13.pn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13.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slide" Target="slide1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1"/>
          <p:cNvSpPr>
            <a:spLocks noGrp="1"/>
          </p:cNvSpPr>
          <p:nvPr>
            <p:ph type="subTitle" idx="1"/>
          </p:nvPr>
        </p:nvSpPr>
        <p:spPr bwMode="auto">
          <a:xfrm>
            <a:off x="224037" y="4032885"/>
            <a:ext cx="8588045" cy="1717710"/>
          </a:xfrm>
          <a:noFill/>
          <a:ln>
            <a:miter lim="800000"/>
            <a:headEnd/>
            <a:tailEnd/>
          </a:ln>
        </p:spPr>
        <p:txBody>
          <a:bodyPr vert="horz" wrap="square" lIns="89601" tIns="44802" rIns="89601" bIns="44802" numCol="1" anchor="t" anchorCtr="0" compatLnSpc="1">
            <a:prstTxWarp prst="textNoShape">
              <a:avLst/>
            </a:prstTxWarp>
          </a:bodyPr>
          <a:lstStyle/>
          <a:p>
            <a:pPr eaLnBrk="1" hangingPunct="1">
              <a:buClr>
                <a:srgbClr val="FF0000"/>
              </a:buClr>
              <a:buSzPct val="200000"/>
            </a:pPr>
            <a:endParaRPr lang="es-ES_tradnl" sz="4400" dirty="0" smtClean="0">
              <a:solidFill>
                <a:schemeClr val="bg1"/>
              </a:solidFill>
            </a:endParaRPr>
          </a:p>
          <a:p>
            <a:pPr eaLnBrk="1" hangingPunct="1">
              <a:buClr>
                <a:srgbClr val="FF0000"/>
              </a:buClr>
              <a:buSzPct val="200000"/>
            </a:pPr>
            <a:endParaRPr lang="es-ES_tradnl" sz="4800" dirty="0" smtClean="0">
              <a:solidFill>
                <a:schemeClr val="bg1"/>
              </a:solidFill>
            </a:endParaRPr>
          </a:p>
          <a:p>
            <a:pPr eaLnBrk="1" hangingPunct="1">
              <a:buClr>
                <a:srgbClr val="FF0000"/>
              </a:buClr>
              <a:buSzPct val="200000"/>
            </a:pPr>
            <a:endParaRPr lang="es-ES_tradnl" sz="4800" dirty="0">
              <a:solidFill>
                <a:schemeClr val="bg1"/>
              </a:solidFill>
            </a:endParaRPr>
          </a:p>
        </p:txBody>
      </p:sp>
      <p:sp>
        <p:nvSpPr>
          <p:cNvPr id="2" name="1 CuadroTexto"/>
          <p:cNvSpPr txBox="1"/>
          <p:nvPr/>
        </p:nvSpPr>
        <p:spPr>
          <a:xfrm>
            <a:off x="2" y="4049500"/>
            <a:ext cx="9179626" cy="1015663"/>
          </a:xfrm>
          <a:prstGeom prst="rect">
            <a:avLst/>
          </a:prstGeom>
          <a:noFill/>
        </p:spPr>
        <p:txBody>
          <a:bodyPr wrap="square" rtlCol="0">
            <a:spAutoFit/>
          </a:bodyPr>
          <a:lstStyle/>
          <a:p>
            <a:pPr algn="ctr"/>
            <a:r>
              <a:rPr lang="es-ES_tradnl" sz="6000" dirty="0" smtClean="0">
                <a:solidFill>
                  <a:schemeClr val="bg1"/>
                </a:solidFill>
              </a:rPr>
              <a:t>REGIONAL CENTRO</a:t>
            </a:r>
            <a:endParaRPr lang="es-CO" sz="6000" dirty="0">
              <a:solidFill>
                <a:schemeClr val="bg1"/>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5223" y="5222550"/>
            <a:ext cx="220980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0875" y="1300534"/>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p:txBody>
          <a:bodyPr>
            <a:normAutofit/>
          </a:bodyPr>
          <a:lstStyle/>
          <a:p>
            <a:r>
              <a:rPr lang="es-MX" sz="3200" b="1" dirty="0" smtClean="0"/>
              <a:t>TRASLADO  </a:t>
            </a:r>
            <a:endParaRPr lang="es-MX" sz="3200" b="1" dirty="0"/>
          </a:p>
        </p:txBody>
      </p:sp>
      <p:sp>
        <p:nvSpPr>
          <p:cNvPr id="3" name="2 Rectángulo"/>
          <p:cNvSpPr/>
          <p:nvPr/>
        </p:nvSpPr>
        <p:spPr>
          <a:xfrm>
            <a:off x="641268" y="909134"/>
            <a:ext cx="7695210" cy="5693866"/>
          </a:xfrm>
          <a:prstGeom prst="rect">
            <a:avLst/>
          </a:prstGeom>
        </p:spPr>
        <p:txBody>
          <a:bodyPr wrap="square">
            <a:spAutoFit/>
          </a:bodyPr>
          <a:lstStyle/>
          <a:p>
            <a:r>
              <a:rPr lang="es-CO" sz="2000" dirty="0">
                <a:solidFill>
                  <a:schemeClr val="accent1">
                    <a:lumMod val="75000"/>
                  </a:schemeClr>
                </a:solidFill>
              </a:rPr>
              <a:t>Para trasladarse de un Fondo Privado a COLPENSIONES debe: </a:t>
            </a:r>
          </a:p>
          <a:p>
            <a:endParaRPr lang="es-CO" sz="2000" dirty="0">
              <a:solidFill>
                <a:schemeClr val="accent1">
                  <a:lumMod val="75000"/>
                </a:schemeClr>
              </a:solidFill>
            </a:endParaRPr>
          </a:p>
          <a:p>
            <a:pPr marL="342900" indent="-342900">
              <a:buFont typeface="+mj-lt"/>
              <a:buAutoNum type="arabicPeriod"/>
            </a:pPr>
            <a:r>
              <a:rPr lang="es-CO" dirty="0" smtClean="0">
                <a:solidFill>
                  <a:schemeClr val="accent1">
                    <a:lumMod val="75000"/>
                  </a:schemeClr>
                </a:solidFill>
              </a:rPr>
              <a:t>Haber </a:t>
            </a:r>
            <a:r>
              <a:rPr lang="es-CO" dirty="0">
                <a:solidFill>
                  <a:schemeClr val="accent1">
                    <a:lumMod val="75000"/>
                  </a:schemeClr>
                </a:solidFill>
              </a:rPr>
              <a:t>cumplido cinco (5) años de afiliación en el Régimen de Ahorro Individual</a:t>
            </a:r>
            <a:r>
              <a:rPr lang="es-CO" dirty="0" smtClean="0">
                <a:solidFill>
                  <a:schemeClr val="accent1">
                    <a:lumMod val="75000"/>
                  </a:schemeClr>
                </a:solidFill>
              </a:rPr>
              <a:t>. </a:t>
            </a:r>
          </a:p>
          <a:p>
            <a:pPr marL="342900" indent="-342900">
              <a:buFont typeface="+mj-lt"/>
              <a:buAutoNum type="arabicPeriod"/>
            </a:pPr>
            <a:r>
              <a:rPr lang="es-CO" dirty="0" smtClean="0">
                <a:solidFill>
                  <a:schemeClr val="accent1">
                    <a:lumMod val="75000"/>
                  </a:schemeClr>
                </a:solidFill>
              </a:rPr>
              <a:t>Diligenciar </a:t>
            </a:r>
            <a:r>
              <a:rPr lang="es-CO" dirty="0">
                <a:solidFill>
                  <a:schemeClr val="accent1">
                    <a:lumMod val="75000"/>
                  </a:schemeClr>
                </a:solidFill>
              </a:rPr>
              <a:t>y </a:t>
            </a:r>
            <a:r>
              <a:rPr lang="es-CO" dirty="0" smtClean="0">
                <a:solidFill>
                  <a:schemeClr val="accent1">
                    <a:lumMod val="75000"/>
                  </a:schemeClr>
                </a:solidFill>
              </a:rPr>
              <a:t>firmar </a:t>
            </a:r>
            <a:r>
              <a:rPr lang="es-CO" dirty="0">
                <a:solidFill>
                  <a:schemeClr val="accent1">
                    <a:lumMod val="75000"/>
                  </a:schemeClr>
                </a:solidFill>
              </a:rPr>
              <a:t>el formulario de vinculación o actualización al Sistema General de Pensiones en tinta negra, marcando en la casilla del modulo IV - Tipo de Novedad – Traslado de Régimen e indicando el fondo del cual se </a:t>
            </a:r>
            <a:r>
              <a:rPr lang="es-CO" dirty="0" smtClean="0">
                <a:solidFill>
                  <a:schemeClr val="accent1">
                    <a:lumMod val="75000"/>
                  </a:schemeClr>
                </a:solidFill>
              </a:rPr>
              <a:t>traslada.</a:t>
            </a:r>
          </a:p>
          <a:p>
            <a:pPr marL="342900" indent="-342900">
              <a:buFont typeface="+mj-lt"/>
              <a:buAutoNum type="arabicPeriod"/>
            </a:pPr>
            <a:r>
              <a:rPr lang="es-CO" dirty="0" smtClean="0">
                <a:solidFill>
                  <a:schemeClr val="accent1">
                    <a:lumMod val="75000"/>
                  </a:schemeClr>
                </a:solidFill>
              </a:rPr>
              <a:t>Fotocopiar </a:t>
            </a:r>
            <a:r>
              <a:rPr lang="es-CO" dirty="0">
                <a:solidFill>
                  <a:schemeClr val="accent1">
                    <a:lumMod val="75000"/>
                  </a:schemeClr>
                </a:solidFill>
              </a:rPr>
              <a:t>el documento de </a:t>
            </a:r>
            <a:r>
              <a:rPr lang="es-CO" dirty="0" smtClean="0">
                <a:solidFill>
                  <a:schemeClr val="accent1">
                    <a:lumMod val="75000"/>
                  </a:schemeClr>
                </a:solidFill>
              </a:rPr>
              <a:t>identificación.</a:t>
            </a:r>
          </a:p>
          <a:p>
            <a:pPr marL="342900" indent="-342900">
              <a:buFont typeface="+mj-lt"/>
              <a:buAutoNum type="arabicPeriod"/>
            </a:pPr>
            <a:r>
              <a:rPr lang="es-CO" dirty="0" smtClean="0">
                <a:solidFill>
                  <a:schemeClr val="accent1">
                    <a:lumMod val="75000"/>
                  </a:schemeClr>
                </a:solidFill>
              </a:rPr>
              <a:t>Radicar </a:t>
            </a:r>
            <a:r>
              <a:rPr lang="es-CO" dirty="0">
                <a:solidFill>
                  <a:schemeClr val="accent1">
                    <a:lumMod val="75000"/>
                  </a:schemeClr>
                </a:solidFill>
              </a:rPr>
              <a:t>los documentos en cualquier Punto de Atención COLPENSIONES - PAC. </a:t>
            </a:r>
            <a:endParaRPr lang="es-CO" dirty="0" smtClean="0">
              <a:solidFill>
                <a:schemeClr val="accent1">
                  <a:lumMod val="75000"/>
                </a:schemeClr>
              </a:solidFill>
            </a:endParaRPr>
          </a:p>
          <a:p>
            <a:endParaRPr lang="es-ES_tradnl" dirty="0" smtClean="0">
              <a:solidFill>
                <a:schemeClr val="accent1">
                  <a:lumMod val="75000"/>
                </a:schemeClr>
              </a:solidFill>
              <a:effectLst/>
            </a:endParaRPr>
          </a:p>
          <a:p>
            <a:r>
              <a:rPr lang="es-ES_tradnl" dirty="0" smtClean="0">
                <a:solidFill>
                  <a:schemeClr val="accent1">
                    <a:lumMod val="75000"/>
                  </a:schemeClr>
                </a:solidFill>
              </a:rPr>
              <a:t>TRASLADO EXCEPCIONAL </a:t>
            </a:r>
          </a:p>
          <a:p>
            <a:endParaRPr lang="es-ES_tradnl" dirty="0">
              <a:solidFill>
                <a:schemeClr val="accent1">
                  <a:lumMod val="75000"/>
                </a:schemeClr>
              </a:solidFill>
              <a:effectLst/>
            </a:endParaRPr>
          </a:p>
          <a:p>
            <a:pPr marL="342900" indent="-342900">
              <a:buFont typeface="+mj-lt"/>
              <a:buAutoNum type="arabicPeriod"/>
            </a:pPr>
            <a:r>
              <a:rPr lang="es-CO" dirty="0">
                <a:solidFill>
                  <a:schemeClr val="accent1">
                    <a:lumMod val="75000"/>
                  </a:schemeClr>
                </a:solidFill>
              </a:rPr>
              <a:t>Acreditar las condiciones para acceder al beneficio que otorga la Sentencia Unificada SU 062. Nota: Ser beneficiario del régimen de transición, haber cotizado 15 años o haber prestado sus servicios al Estado durante un período igual con antelación al primero (1º) de abril de 1994.</a:t>
            </a:r>
          </a:p>
          <a:p>
            <a:pPr marL="342900" indent="-342900">
              <a:buFont typeface="+mj-lt"/>
              <a:buAutoNum type="arabicPeriod"/>
            </a:pPr>
            <a:r>
              <a:rPr lang="es-CO" dirty="0">
                <a:solidFill>
                  <a:schemeClr val="accent1">
                    <a:lumMod val="75000"/>
                  </a:schemeClr>
                </a:solidFill>
              </a:rPr>
              <a:t>Formular solicitud por escrito de acogerse a la Sentencia Unificada SU </a:t>
            </a:r>
            <a:r>
              <a:rPr lang="es-CO" dirty="0" smtClean="0">
                <a:solidFill>
                  <a:schemeClr val="accent1">
                    <a:lumMod val="75000"/>
                  </a:schemeClr>
                </a:solidFill>
              </a:rPr>
              <a:t>062.</a:t>
            </a:r>
          </a:p>
          <a:p>
            <a:pPr marL="342900" indent="-342900">
              <a:buFont typeface="+mj-lt"/>
              <a:buAutoNum type="arabicPeriod"/>
            </a:pPr>
            <a:r>
              <a:rPr lang="es-ES_tradnl" dirty="0" smtClean="0">
                <a:solidFill>
                  <a:schemeClr val="accent1">
                    <a:lumMod val="75000"/>
                  </a:schemeClr>
                </a:solidFill>
              </a:rPr>
              <a:t>Demás requisitos  de un traslado </a:t>
            </a:r>
            <a:r>
              <a:rPr lang="es-ES_tradnl" dirty="0" err="1" smtClean="0">
                <a:solidFill>
                  <a:schemeClr val="accent1">
                    <a:lumMod val="75000"/>
                  </a:schemeClr>
                </a:solidFill>
              </a:rPr>
              <a:t>nomal</a:t>
            </a:r>
            <a:endParaRPr lang="es-ES_tradnl" dirty="0">
              <a:solidFill>
                <a:schemeClr val="accent1">
                  <a:lumMod val="75000"/>
                </a:schemeClr>
              </a:solidFill>
            </a:endParaRPr>
          </a:p>
        </p:txBody>
      </p:sp>
    </p:spTree>
    <p:extLst>
      <p:ext uri="{BB962C8B-B14F-4D97-AF65-F5344CB8AC3E}">
        <p14:creationId xmlns:p14="http://schemas.microsoft.com/office/powerpoint/2010/main" val="29411410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5601" y="2314575"/>
            <a:ext cx="1386732" cy="1509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p:txBody>
          <a:bodyPr>
            <a:normAutofit/>
          </a:bodyPr>
          <a:lstStyle/>
          <a:p>
            <a:r>
              <a:rPr lang="es-MX" sz="3200" b="1" dirty="0" smtClean="0"/>
              <a:t>HISTORIA LABORAL</a:t>
            </a:r>
            <a:endParaRPr lang="es-MX" sz="3200" b="1" dirty="0"/>
          </a:p>
        </p:txBody>
      </p:sp>
      <p:sp>
        <p:nvSpPr>
          <p:cNvPr id="4" name="3 CuadroTexto"/>
          <p:cNvSpPr txBox="1"/>
          <p:nvPr/>
        </p:nvSpPr>
        <p:spPr>
          <a:xfrm>
            <a:off x="546265" y="1151914"/>
            <a:ext cx="8585162" cy="4693593"/>
          </a:xfrm>
          <a:prstGeom prst="rect">
            <a:avLst/>
          </a:prstGeom>
          <a:noFill/>
        </p:spPr>
        <p:txBody>
          <a:bodyPr wrap="square" rtlCol="0">
            <a:spAutoFit/>
          </a:bodyPr>
          <a:lstStyle/>
          <a:p>
            <a:r>
              <a:rPr lang="es-ES_tradnl" dirty="0">
                <a:solidFill>
                  <a:schemeClr val="accent1">
                    <a:lumMod val="75000"/>
                  </a:schemeClr>
                </a:solidFill>
              </a:rPr>
              <a:t>E</a:t>
            </a:r>
            <a:r>
              <a:rPr lang="es-ES_tradnl" dirty="0" smtClean="0">
                <a:solidFill>
                  <a:schemeClr val="accent1">
                    <a:lumMod val="75000"/>
                  </a:schemeClr>
                </a:solidFill>
              </a:rPr>
              <a:t>s la recopilación o la serie documental de los períodos cotizados por un trabajador durante toda su vida  laboral.</a:t>
            </a:r>
          </a:p>
          <a:p>
            <a:endParaRPr lang="es-ES_tradnl" dirty="0">
              <a:solidFill>
                <a:schemeClr val="accent1">
                  <a:lumMod val="75000"/>
                </a:schemeClr>
              </a:solidFill>
            </a:endParaRPr>
          </a:p>
          <a:p>
            <a:r>
              <a:rPr lang="es-ES_tradnl" dirty="0" smtClean="0">
                <a:solidFill>
                  <a:schemeClr val="accent1">
                    <a:lumMod val="75000"/>
                  </a:schemeClr>
                </a:solidFill>
              </a:rPr>
              <a:t>Por lo general los trabajadores colombianos antes de la ley 100/1993, cotizaban al ISS, por lo que la historia esta compuesta por:</a:t>
            </a:r>
          </a:p>
          <a:p>
            <a:endParaRPr lang="es-ES_tradnl" dirty="0" smtClean="0">
              <a:solidFill>
                <a:schemeClr val="accent1">
                  <a:lumMod val="75000"/>
                </a:schemeClr>
              </a:solidFill>
            </a:endParaRPr>
          </a:p>
          <a:p>
            <a:endParaRPr lang="es-ES_tradnl" dirty="0" smtClean="0">
              <a:solidFill>
                <a:schemeClr val="accent1">
                  <a:lumMod val="75000"/>
                </a:schemeClr>
              </a:solidFill>
            </a:endParaRPr>
          </a:p>
          <a:p>
            <a:endParaRPr lang="es-ES_tradnl" dirty="0" smtClean="0">
              <a:solidFill>
                <a:schemeClr val="accent1">
                  <a:lumMod val="75000"/>
                </a:schemeClr>
              </a:solidFill>
            </a:endParaRPr>
          </a:p>
          <a:p>
            <a:endParaRPr lang="es-ES_tradnl" dirty="0" smtClean="0">
              <a:solidFill>
                <a:schemeClr val="accent1">
                  <a:lumMod val="75000"/>
                </a:schemeClr>
              </a:solidFill>
            </a:endParaRPr>
          </a:p>
          <a:p>
            <a:endParaRPr lang="es-ES_tradnl" dirty="0">
              <a:solidFill>
                <a:schemeClr val="accent1">
                  <a:lumMod val="75000"/>
                </a:schemeClr>
              </a:solidFill>
            </a:endParaRPr>
          </a:p>
          <a:p>
            <a:endParaRPr lang="es-ES_tradnl" dirty="0" smtClean="0">
              <a:solidFill>
                <a:schemeClr val="accent1">
                  <a:lumMod val="75000"/>
                </a:schemeClr>
              </a:solidFill>
            </a:endParaRPr>
          </a:p>
          <a:p>
            <a:endParaRPr lang="es-ES_tradnl" dirty="0">
              <a:solidFill>
                <a:schemeClr val="accent1">
                  <a:lumMod val="75000"/>
                </a:schemeClr>
              </a:solidFill>
            </a:endParaRPr>
          </a:p>
          <a:p>
            <a:r>
              <a:rPr lang="es-ES_tradnl" dirty="0" smtClean="0">
                <a:solidFill>
                  <a:schemeClr val="accent1">
                    <a:lumMod val="75000"/>
                  </a:schemeClr>
                </a:solidFill>
              </a:rPr>
              <a:t>			</a:t>
            </a:r>
            <a:r>
              <a:rPr lang="es-ES_tradnl" dirty="0">
                <a:solidFill>
                  <a:schemeClr val="accent1">
                    <a:lumMod val="75000"/>
                  </a:schemeClr>
                </a:solidFill>
              </a:rPr>
              <a:t> </a:t>
            </a:r>
            <a:r>
              <a:rPr lang="es-ES_tradnl" dirty="0" smtClean="0">
                <a:solidFill>
                  <a:schemeClr val="accent1">
                    <a:lumMod val="75000"/>
                  </a:schemeClr>
                </a:solidFill>
              </a:rPr>
              <a:t>    hasta 1/01/1995</a:t>
            </a:r>
          </a:p>
          <a:p>
            <a:endParaRPr lang="es-ES_tradnl" dirty="0">
              <a:solidFill>
                <a:schemeClr val="accent1">
                  <a:lumMod val="75000"/>
                </a:schemeClr>
              </a:solidFill>
            </a:endParaRPr>
          </a:p>
          <a:p>
            <a:r>
              <a:rPr lang="es-ES_tradnl" dirty="0" smtClean="0">
                <a:solidFill>
                  <a:schemeClr val="accent1">
                    <a:lumMod val="75000"/>
                  </a:schemeClr>
                </a:solidFill>
              </a:rPr>
              <a:t>								 hasta 2008 aprox.</a:t>
            </a:r>
          </a:p>
          <a:p>
            <a:endParaRPr lang="es-ES_tradnl" sz="1100" dirty="0">
              <a:solidFill>
                <a:schemeClr val="accent1">
                  <a:lumMod val="75000"/>
                </a:schemeClr>
              </a:solidFill>
            </a:endParaRPr>
          </a:p>
          <a:p>
            <a:r>
              <a:rPr lang="es-ES_tradnl" dirty="0" smtClean="0">
                <a:solidFill>
                  <a:schemeClr val="accent1">
                    <a:lumMod val="75000"/>
                  </a:schemeClr>
                </a:solidFill>
              </a:rPr>
              <a:t>											     a fecha actual	</a:t>
            </a:r>
            <a:endParaRPr lang="es-CO" dirty="0">
              <a:solidFill>
                <a:schemeClr val="accent1">
                  <a:lumMod val="75000"/>
                </a:schemeClr>
              </a:solidFill>
            </a:endParaRPr>
          </a:p>
        </p:txBody>
      </p:sp>
      <p:sp>
        <p:nvSpPr>
          <p:cNvPr id="5" name="4 Rectángulo"/>
          <p:cNvSpPr/>
          <p:nvPr/>
        </p:nvSpPr>
        <p:spPr>
          <a:xfrm>
            <a:off x="475015" y="4501359"/>
            <a:ext cx="1684274" cy="23815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hlinkClick r:id="rId3" action="ppaction://hlinksldjump"/>
              </a:rPr>
              <a:t>FACTURACIÓN</a:t>
            </a:r>
            <a:endParaRPr lang="es-CO" dirty="0"/>
          </a:p>
        </p:txBody>
      </p:sp>
      <p:sp>
        <p:nvSpPr>
          <p:cNvPr id="7" name="6 Rectángulo"/>
          <p:cNvSpPr/>
          <p:nvPr/>
        </p:nvSpPr>
        <p:spPr>
          <a:xfrm>
            <a:off x="2206789" y="5033759"/>
            <a:ext cx="2044577" cy="23815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hlinkClick r:id="rId4" action="ppaction://hlinksldjump"/>
              </a:rPr>
              <a:t>AUTOLIQUIDACIÓN</a:t>
            </a:r>
            <a:endParaRPr lang="es-CO" dirty="0"/>
          </a:p>
        </p:txBody>
      </p:sp>
      <p:sp>
        <p:nvSpPr>
          <p:cNvPr id="8" name="7 Rectángulo"/>
          <p:cNvSpPr/>
          <p:nvPr/>
        </p:nvSpPr>
        <p:spPr>
          <a:xfrm>
            <a:off x="4235440" y="5483034"/>
            <a:ext cx="1607222" cy="23815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hlinkClick r:id="rId5" action="ppaction://hlinksldjump"/>
              </a:rPr>
              <a:t>APORTES PILA</a:t>
            </a:r>
            <a:endParaRPr lang="es-CO" dirty="0"/>
          </a:p>
        </p:txBody>
      </p:sp>
      <p:sp>
        <p:nvSpPr>
          <p:cNvPr id="9" name="8 Rectángulo"/>
          <p:cNvSpPr/>
          <p:nvPr/>
        </p:nvSpPr>
        <p:spPr>
          <a:xfrm>
            <a:off x="5850440" y="5818874"/>
            <a:ext cx="1547888" cy="282311"/>
          </a:xfrm>
          <a:prstGeom prst="rect">
            <a:avLst/>
          </a:prstGeom>
          <a:gradFill>
            <a:gsLst>
              <a:gs pos="0">
                <a:schemeClr val="accent6">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RAI</a:t>
            </a:r>
            <a:endParaRPr lang="es-CO" dirty="0"/>
          </a:p>
        </p:txBody>
      </p:sp>
      <p:sp>
        <p:nvSpPr>
          <p:cNvPr id="10" name="9 Rectángulo"/>
          <p:cNvSpPr/>
          <p:nvPr/>
        </p:nvSpPr>
        <p:spPr>
          <a:xfrm>
            <a:off x="7433953" y="6244409"/>
            <a:ext cx="1563648" cy="282311"/>
          </a:xfrm>
          <a:prstGeom prst="rect">
            <a:avLst/>
          </a:prstGeom>
          <a:gradFill>
            <a:gsLst>
              <a:gs pos="0">
                <a:schemeClr val="accent4">
                  <a:lumMod val="60000"/>
                  <a:lumOff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CAJAS</a:t>
            </a:r>
            <a:endParaRPr lang="es-CO" dirty="0"/>
          </a:p>
        </p:txBody>
      </p:sp>
      <p:sp>
        <p:nvSpPr>
          <p:cNvPr id="6" name="5 Cerrar llave"/>
          <p:cNvSpPr/>
          <p:nvPr/>
        </p:nvSpPr>
        <p:spPr>
          <a:xfrm rot="16200000">
            <a:off x="4251621" y="-561839"/>
            <a:ext cx="707960" cy="8799651"/>
          </a:xfrm>
          <a:prstGeom prst="rightBrace">
            <a:avLst>
              <a:gd name="adj1" fmla="val 8333"/>
              <a:gd name="adj2" fmla="val 43166"/>
            </a:avLst>
          </a:prstGeom>
          <a:noFill/>
          <a:ln w="123825"/>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O"/>
          </a:p>
        </p:txBody>
      </p:sp>
    </p:spTree>
    <p:extLst>
      <p:ext uri="{BB962C8B-B14F-4D97-AF65-F5344CB8AC3E}">
        <p14:creationId xmlns:p14="http://schemas.microsoft.com/office/powerpoint/2010/main" val="35630613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10 Nube"/>
          <p:cNvSpPr/>
          <p:nvPr/>
        </p:nvSpPr>
        <p:spPr>
          <a:xfrm>
            <a:off x="819402" y="5559188"/>
            <a:ext cx="6436436" cy="1148554"/>
          </a:xfrm>
          <a:prstGeom prst="cloud">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_tradnl" dirty="0" smtClean="0">
                <a:solidFill>
                  <a:schemeClr val="accent1">
                    <a:lumMod val="75000"/>
                  </a:schemeClr>
                </a:solidFill>
              </a:rPr>
              <a:t>Las cotizaciones se efectuaban por facturación</a:t>
            </a:r>
            <a:endParaRPr lang="es-CO" dirty="0">
              <a:solidFill>
                <a:schemeClr val="accent1">
                  <a:lumMod val="75000"/>
                </a:schemeClr>
              </a:solidFill>
            </a:endParaRPr>
          </a:p>
        </p:txBody>
      </p:sp>
      <p:sp>
        <p:nvSpPr>
          <p:cNvPr id="10" name="9 Explosión 1"/>
          <p:cNvSpPr/>
          <p:nvPr/>
        </p:nvSpPr>
        <p:spPr>
          <a:xfrm rot="20487678">
            <a:off x="5688291" y="3323365"/>
            <a:ext cx="3296398" cy="1613025"/>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a:solidFill>
                  <a:schemeClr val="tx2">
                    <a:lumMod val="75000"/>
                  </a:schemeClr>
                </a:solidFill>
              </a:rPr>
              <a:t>Este numero se asigno hasta </a:t>
            </a:r>
            <a:r>
              <a:rPr lang="es-ES_tradnl" dirty="0" smtClean="0">
                <a:solidFill>
                  <a:schemeClr val="tx2">
                    <a:lumMod val="75000"/>
                  </a:schemeClr>
                </a:solidFill>
              </a:rPr>
              <a:t>1984</a:t>
            </a:r>
            <a:endParaRPr lang="es-CO" dirty="0"/>
          </a:p>
        </p:txBody>
      </p:sp>
      <p:sp>
        <p:nvSpPr>
          <p:cNvPr id="2" name="1 Título"/>
          <p:cNvSpPr>
            <a:spLocks noGrp="1"/>
          </p:cNvSpPr>
          <p:nvPr>
            <p:ph type="ctrTitle"/>
          </p:nvPr>
        </p:nvSpPr>
        <p:spPr/>
        <p:txBody>
          <a:bodyPr>
            <a:normAutofit/>
          </a:bodyPr>
          <a:lstStyle/>
          <a:p>
            <a:r>
              <a:rPr lang="es-ES_tradnl" sz="3200" i="1" dirty="0" smtClean="0"/>
              <a:t>COTIZACIONES ENTRE 1967 - 1994</a:t>
            </a:r>
            <a:endParaRPr lang="es-CO" sz="3200" i="1" dirty="0"/>
          </a:p>
        </p:txBody>
      </p:sp>
      <p:sp>
        <p:nvSpPr>
          <p:cNvPr id="3" name="2 CuadroTexto"/>
          <p:cNvSpPr txBox="1"/>
          <p:nvPr/>
        </p:nvSpPr>
        <p:spPr>
          <a:xfrm>
            <a:off x="570016" y="1235042"/>
            <a:ext cx="8561411" cy="4678204"/>
          </a:xfrm>
          <a:prstGeom prst="rect">
            <a:avLst/>
          </a:prstGeom>
          <a:noFill/>
        </p:spPr>
        <p:txBody>
          <a:bodyPr wrap="square" rtlCol="0">
            <a:spAutoFit/>
          </a:bodyPr>
          <a:lstStyle/>
          <a:p>
            <a:r>
              <a:rPr lang="es-ES_tradnl" sz="2000" dirty="0">
                <a:solidFill>
                  <a:schemeClr val="accent1">
                    <a:lumMod val="75000"/>
                  </a:schemeClr>
                </a:solidFill>
              </a:rPr>
              <a:t>Con la creación del ISS en </a:t>
            </a:r>
            <a:r>
              <a:rPr lang="es-ES_tradnl" sz="2000" dirty="0" smtClean="0">
                <a:solidFill>
                  <a:schemeClr val="accent1">
                    <a:lumMod val="75000"/>
                  </a:schemeClr>
                </a:solidFill>
              </a:rPr>
              <a:t>1967, las empresas iniciaron su proceso de aportes a los riesgos de </a:t>
            </a:r>
            <a:r>
              <a:rPr lang="es-ES_tradnl" sz="2000" dirty="0" err="1" smtClean="0">
                <a:solidFill>
                  <a:schemeClr val="accent1">
                    <a:lumMod val="75000"/>
                  </a:schemeClr>
                </a:solidFill>
              </a:rPr>
              <a:t>IVM</a:t>
            </a:r>
            <a:r>
              <a:rPr lang="es-ES_tradnl" sz="2000" dirty="0" smtClean="0">
                <a:solidFill>
                  <a:schemeClr val="accent1">
                    <a:lumMod val="75000"/>
                  </a:schemeClr>
                </a:solidFill>
              </a:rPr>
              <a:t>, para lo cual el ISS creo su propia codificación para el ingreso de los trabajadores, así como de la empresas; </a:t>
            </a:r>
          </a:p>
          <a:p>
            <a:endParaRPr lang="es-ES_tradnl" sz="2000" dirty="0">
              <a:solidFill>
                <a:schemeClr val="accent1">
                  <a:lumMod val="75000"/>
                </a:schemeClr>
              </a:solidFill>
            </a:endParaRPr>
          </a:p>
          <a:p>
            <a:endParaRPr lang="es-ES_tradnl" sz="2000" dirty="0" smtClean="0">
              <a:solidFill>
                <a:schemeClr val="accent1">
                  <a:lumMod val="75000"/>
                </a:schemeClr>
              </a:solidFill>
            </a:endParaRPr>
          </a:p>
          <a:p>
            <a:r>
              <a:rPr lang="es-ES_tradnl" sz="2000" dirty="0" smtClean="0">
                <a:solidFill>
                  <a:schemeClr val="accent1">
                    <a:lumMod val="75000"/>
                  </a:schemeClr>
                </a:solidFill>
              </a:rPr>
              <a:t>									      ___ ___ ___ ___ ___ ___ ___ ___ ___</a:t>
            </a:r>
            <a:endParaRPr lang="es-ES_tradnl" sz="2000" dirty="0">
              <a:solidFill>
                <a:schemeClr val="accent1">
                  <a:lumMod val="75000"/>
                </a:schemeClr>
              </a:solidFill>
            </a:endParaRPr>
          </a:p>
          <a:p>
            <a:r>
              <a:rPr lang="es-ES_tradnl" sz="2000" dirty="0" smtClean="0">
                <a:solidFill>
                  <a:schemeClr val="accent1">
                    <a:lumMod val="75000"/>
                  </a:schemeClr>
                </a:solidFill>
              </a:rPr>
              <a:t>	º</a:t>
            </a:r>
          </a:p>
          <a:p>
            <a:endParaRPr lang="es-ES_tradnl" sz="2000" dirty="0">
              <a:solidFill>
                <a:schemeClr val="accent1">
                  <a:lumMod val="75000"/>
                </a:schemeClr>
              </a:solidFill>
            </a:endParaRPr>
          </a:p>
          <a:p>
            <a:endParaRPr lang="es-ES_tradnl" sz="2000" dirty="0" smtClean="0">
              <a:solidFill>
                <a:schemeClr val="accent1">
                  <a:lumMod val="75000"/>
                </a:schemeClr>
              </a:solidFill>
            </a:endParaRPr>
          </a:p>
          <a:p>
            <a:endParaRPr lang="es-ES_tradnl" sz="2000" dirty="0">
              <a:solidFill>
                <a:schemeClr val="accent1">
                  <a:lumMod val="75000"/>
                </a:schemeClr>
              </a:solidFill>
            </a:endParaRPr>
          </a:p>
          <a:p>
            <a:endParaRPr lang="es-ES_tradnl" sz="2000" dirty="0" smtClean="0">
              <a:solidFill>
                <a:schemeClr val="accent1">
                  <a:lumMod val="75000"/>
                </a:schemeClr>
              </a:solidFill>
            </a:endParaRPr>
          </a:p>
          <a:p>
            <a:endParaRPr lang="es-ES_tradnl" sz="2000" dirty="0">
              <a:solidFill>
                <a:schemeClr val="accent1">
                  <a:lumMod val="75000"/>
                </a:schemeClr>
              </a:solidFill>
            </a:endParaRPr>
          </a:p>
          <a:p>
            <a:r>
              <a:rPr lang="es-ES_tradnl" sz="2000" dirty="0">
                <a:solidFill>
                  <a:schemeClr val="accent1">
                    <a:lumMod val="75000"/>
                  </a:schemeClr>
                </a:solidFill>
              </a:rPr>
              <a:t>	</a:t>
            </a:r>
            <a:r>
              <a:rPr lang="es-ES_tradnl" sz="2000" dirty="0" smtClean="0">
                <a:solidFill>
                  <a:schemeClr val="accent1">
                    <a:lumMod val="75000"/>
                  </a:schemeClr>
                </a:solidFill>
              </a:rPr>
              <a:t>							    </a:t>
            </a:r>
            <a:r>
              <a:rPr lang="es-ES_tradnl" dirty="0" smtClean="0">
                <a:solidFill>
                  <a:schemeClr val="accent1">
                    <a:lumMod val="75000"/>
                  </a:schemeClr>
                </a:solidFill>
              </a:rPr>
              <a:t>___ </a:t>
            </a:r>
            <a:r>
              <a:rPr lang="es-ES_tradnl" dirty="0">
                <a:solidFill>
                  <a:schemeClr val="accent1">
                    <a:lumMod val="75000"/>
                  </a:schemeClr>
                </a:solidFill>
              </a:rPr>
              <a:t>___ ___ ___ ___ ___ ___ ___ </a:t>
            </a:r>
            <a:r>
              <a:rPr lang="es-ES_tradnl" dirty="0" smtClean="0">
                <a:solidFill>
                  <a:schemeClr val="accent1">
                    <a:lumMod val="75000"/>
                  </a:schemeClr>
                </a:solidFill>
              </a:rPr>
              <a:t>___ ___ ___</a:t>
            </a:r>
          </a:p>
          <a:p>
            <a:endParaRPr lang="es-ES_tradnl" dirty="0">
              <a:solidFill>
                <a:schemeClr val="accent1">
                  <a:lumMod val="75000"/>
                </a:schemeClr>
              </a:solidFill>
            </a:endParaRPr>
          </a:p>
          <a:p>
            <a:endParaRPr lang="es-ES_tradnl" sz="2000" dirty="0" smtClean="0">
              <a:solidFill>
                <a:schemeClr val="accent1">
                  <a:lumMod val="75000"/>
                </a:schemeClr>
              </a:solidFill>
            </a:endParaRPr>
          </a:p>
        </p:txBody>
      </p:sp>
      <p:pic>
        <p:nvPicPr>
          <p:cNvPr id="3074" name="Picture 2"/>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7075"/>
                    </a14:imgEffect>
                  </a14:imgLayer>
                </a14:imgProps>
              </a:ext>
              <a:ext uri="{28A0092B-C50C-407E-A947-70E740481C1C}">
                <a14:useLocalDpi xmlns:a14="http://schemas.microsoft.com/office/drawing/2010/main" val="0"/>
              </a:ext>
            </a:extLst>
          </a:blip>
          <a:srcRect/>
          <a:stretch>
            <a:fillRect/>
          </a:stretch>
        </p:blipFill>
        <p:spPr bwMode="auto">
          <a:xfrm>
            <a:off x="700647" y="2254035"/>
            <a:ext cx="1277114" cy="1609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Flecha derecha"/>
          <p:cNvSpPr/>
          <p:nvPr/>
        </p:nvSpPr>
        <p:spPr>
          <a:xfrm>
            <a:off x="2137571" y="2671955"/>
            <a:ext cx="2897579" cy="6768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NUMERO DE AFILIACION</a:t>
            </a:r>
            <a:endParaRPr lang="es-CO" dirty="0"/>
          </a:p>
        </p:txBody>
      </p:sp>
      <p:sp>
        <p:nvSpPr>
          <p:cNvPr id="5" name="4 CuadroTexto"/>
          <p:cNvSpPr txBox="1"/>
          <p:nvPr/>
        </p:nvSpPr>
        <p:spPr>
          <a:xfrm>
            <a:off x="5569528" y="3182580"/>
            <a:ext cx="2937792" cy="369332"/>
          </a:xfrm>
          <a:prstGeom prst="rect">
            <a:avLst/>
          </a:prstGeom>
          <a:noFill/>
        </p:spPr>
        <p:txBody>
          <a:bodyPr wrap="none" rtlCol="0">
            <a:spAutoFit/>
          </a:bodyPr>
          <a:lstStyle/>
          <a:p>
            <a:r>
              <a:rPr lang="es-ES_tradnl" dirty="0" smtClean="0">
                <a:solidFill>
                  <a:schemeClr val="tx2"/>
                </a:solidFill>
              </a:rPr>
              <a:t>Compuesto por nueve dígitos</a:t>
            </a:r>
            <a:endParaRPr lang="es-CO" dirty="0">
              <a:solidFill>
                <a:schemeClr val="tx2"/>
              </a:solidFill>
            </a:endParaRPr>
          </a:p>
        </p:txBody>
      </p:sp>
      <p:sp>
        <p:nvSpPr>
          <p:cNvPr id="9" name="8 Rectángulo redondeado"/>
          <p:cNvSpPr/>
          <p:nvPr/>
        </p:nvSpPr>
        <p:spPr>
          <a:xfrm>
            <a:off x="5130140" y="2671955"/>
            <a:ext cx="3871356" cy="338446"/>
          </a:xfrm>
          <a:prstGeom prst="roundRect">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es-ES_tradnl" sz="2400" dirty="0" smtClean="0">
                <a:solidFill>
                  <a:srgbClr val="7030A0"/>
                </a:solidFill>
              </a:rPr>
              <a:t>0    1    8     8    9    7    6    5    3</a:t>
            </a:r>
            <a:endParaRPr lang="es-CO" sz="2400" dirty="0">
              <a:solidFill>
                <a:srgbClr val="7030A0"/>
              </a:solidFill>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103" y="3984357"/>
            <a:ext cx="1775175" cy="177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11 Flecha derecha"/>
          <p:cNvSpPr/>
          <p:nvPr/>
        </p:nvSpPr>
        <p:spPr>
          <a:xfrm>
            <a:off x="2088097" y="4581855"/>
            <a:ext cx="2448278" cy="6768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NUMERO PATRONAL</a:t>
            </a:r>
            <a:endParaRPr lang="es-CO" dirty="0"/>
          </a:p>
        </p:txBody>
      </p:sp>
      <p:sp>
        <p:nvSpPr>
          <p:cNvPr id="13" name="12 Rectángulo redondeado"/>
          <p:cNvSpPr/>
          <p:nvPr/>
        </p:nvSpPr>
        <p:spPr>
          <a:xfrm>
            <a:off x="4502733" y="4795605"/>
            <a:ext cx="4380017" cy="338446"/>
          </a:xfrm>
          <a:prstGeom prst="roundRect">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es-ES_tradnl" sz="2150" dirty="0" smtClean="0">
                <a:solidFill>
                  <a:srgbClr val="7030A0"/>
                </a:solidFill>
              </a:rPr>
              <a:t>0    1    9    5     7    4    2    2     3    4    6</a:t>
            </a:r>
            <a:endParaRPr lang="es-CO" sz="2150" dirty="0">
              <a:solidFill>
                <a:srgbClr val="7030A0"/>
              </a:solidFill>
            </a:endParaRPr>
          </a:p>
        </p:txBody>
      </p:sp>
      <p:sp>
        <p:nvSpPr>
          <p:cNvPr id="15" name="14 CuadroTexto"/>
          <p:cNvSpPr txBox="1"/>
          <p:nvPr/>
        </p:nvSpPr>
        <p:spPr>
          <a:xfrm>
            <a:off x="5223845" y="5388214"/>
            <a:ext cx="2819362" cy="369332"/>
          </a:xfrm>
          <a:prstGeom prst="rect">
            <a:avLst/>
          </a:prstGeom>
          <a:noFill/>
        </p:spPr>
        <p:txBody>
          <a:bodyPr wrap="none" rtlCol="0">
            <a:spAutoFit/>
          </a:bodyPr>
          <a:lstStyle/>
          <a:p>
            <a:r>
              <a:rPr lang="es-ES_tradnl" dirty="0" smtClean="0">
                <a:solidFill>
                  <a:schemeClr val="tx2"/>
                </a:solidFill>
              </a:rPr>
              <a:t>Compuesto por once dígitos</a:t>
            </a:r>
            <a:endParaRPr lang="es-CO" dirty="0">
              <a:solidFill>
                <a:schemeClr val="tx2"/>
              </a:solidFill>
            </a:endParaRPr>
          </a:p>
        </p:txBody>
      </p:sp>
      <p:sp>
        <p:nvSpPr>
          <p:cNvPr id="6" name="5 Cara sonriente">
            <a:hlinkClick r:id="rId5" action="ppaction://hlinksldjump"/>
          </p:cNvPr>
          <p:cNvSpPr/>
          <p:nvPr/>
        </p:nvSpPr>
        <p:spPr>
          <a:xfrm>
            <a:off x="8545239" y="6265386"/>
            <a:ext cx="494177" cy="457200"/>
          </a:xfrm>
          <a:prstGeom prst="smileyFace">
            <a:avLst/>
          </a:prstGeom>
          <a:blipFill>
            <a:blip r:embed="rId6"/>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599503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724396" y="4032728"/>
            <a:ext cx="7505205" cy="261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p:txBody>
          <a:bodyPr>
            <a:normAutofit/>
          </a:bodyPr>
          <a:lstStyle/>
          <a:p>
            <a:r>
              <a:rPr lang="es-MX" sz="3000" i="1" dirty="0" smtClean="0"/>
              <a:t>A partir de 1995</a:t>
            </a:r>
            <a:endParaRPr lang="es-MX" sz="3000" i="1" dirty="0"/>
          </a:p>
        </p:txBody>
      </p:sp>
      <p:sp>
        <p:nvSpPr>
          <p:cNvPr id="3" name="2 CuadroTexto"/>
          <p:cNvSpPr txBox="1"/>
          <p:nvPr/>
        </p:nvSpPr>
        <p:spPr>
          <a:xfrm>
            <a:off x="617518" y="971257"/>
            <a:ext cx="8229600" cy="3139321"/>
          </a:xfrm>
          <a:prstGeom prst="rect">
            <a:avLst/>
          </a:prstGeom>
          <a:noFill/>
        </p:spPr>
        <p:txBody>
          <a:bodyPr wrap="square" rtlCol="0">
            <a:spAutoFit/>
          </a:bodyPr>
          <a:lstStyle/>
          <a:p>
            <a:r>
              <a:rPr lang="es-ES_tradnl" dirty="0" smtClean="0">
                <a:solidFill>
                  <a:schemeClr val="accent1">
                    <a:lumMod val="75000"/>
                  </a:schemeClr>
                </a:solidFill>
              </a:rPr>
              <a:t>El proceso de cotizaciones en seguridad social a través de AUTOLIQUIDACIÓN nace con la entrada en vigencia de  ley100/1993.</a:t>
            </a:r>
          </a:p>
          <a:p>
            <a:endParaRPr lang="es-ES_tradnl" dirty="0">
              <a:solidFill>
                <a:schemeClr val="accent1">
                  <a:lumMod val="75000"/>
                </a:schemeClr>
              </a:solidFill>
            </a:endParaRPr>
          </a:p>
          <a:p>
            <a:pPr marL="1200150" lvl="2" indent="-285750">
              <a:buFont typeface="Wingdings" pitchFamily="2" charset="2"/>
              <a:buChar char="v"/>
            </a:pPr>
            <a:r>
              <a:rPr lang="es-ES_tradnl" dirty="0" smtClean="0">
                <a:solidFill>
                  <a:schemeClr val="accent1">
                    <a:lumMod val="75000"/>
                  </a:schemeClr>
                </a:solidFill>
              </a:rPr>
              <a:t>Para aquel momento ya existía el NIT</a:t>
            </a:r>
          </a:p>
          <a:p>
            <a:pPr lvl="2"/>
            <a:endParaRPr lang="es-ES_tradnl" dirty="0">
              <a:solidFill>
                <a:schemeClr val="accent1">
                  <a:lumMod val="75000"/>
                </a:schemeClr>
              </a:solidFill>
            </a:endParaRPr>
          </a:p>
          <a:p>
            <a:pPr marL="1200150" lvl="2" indent="-285750">
              <a:buFont typeface="Wingdings" pitchFamily="2" charset="2"/>
              <a:buChar char="v"/>
            </a:pPr>
            <a:r>
              <a:rPr lang="es-ES_tradnl" dirty="0" smtClean="0">
                <a:solidFill>
                  <a:schemeClr val="accent1">
                    <a:lumMod val="75000"/>
                  </a:schemeClr>
                </a:solidFill>
              </a:rPr>
              <a:t>Por lo que los ingresos de los aportes a la historia laboral cambio de </a:t>
            </a:r>
            <a:r>
              <a:rPr lang="es-ES_tradnl" dirty="0">
                <a:solidFill>
                  <a:schemeClr val="accent1">
                    <a:lumMod val="75000"/>
                  </a:schemeClr>
                </a:solidFill>
              </a:rPr>
              <a:t>Numero </a:t>
            </a:r>
            <a:r>
              <a:rPr lang="es-ES_tradnl" dirty="0" smtClean="0">
                <a:solidFill>
                  <a:schemeClr val="accent1">
                    <a:lumMod val="75000"/>
                  </a:schemeClr>
                </a:solidFill>
              </a:rPr>
              <a:t> patronal a NIT  y de Numero de afiliación a Cedula.</a:t>
            </a:r>
          </a:p>
          <a:p>
            <a:pPr marL="1200150" lvl="2" indent="-285750">
              <a:buFont typeface="Wingdings" pitchFamily="2" charset="2"/>
              <a:buChar char="v"/>
            </a:pPr>
            <a:endParaRPr lang="es-ES_tradnl" dirty="0">
              <a:solidFill>
                <a:schemeClr val="accent1">
                  <a:lumMod val="75000"/>
                </a:schemeClr>
              </a:solidFill>
            </a:endParaRPr>
          </a:p>
          <a:p>
            <a:pPr marL="0" lvl="2"/>
            <a:r>
              <a:rPr lang="es-ES_tradnl" dirty="0">
                <a:solidFill>
                  <a:schemeClr val="accent1">
                    <a:lumMod val="75000"/>
                  </a:schemeClr>
                </a:solidFill>
              </a:rPr>
              <a:t>Las empresas efectúan su proceso de pago en seguridad </a:t>
            </a:r>
            <a:r>
              <a:rPr lang="es-ES_tradnl" dirty="0" smtClean="0">
                <a:solidFill>
                  <a:schemeClr val="accent1">
                    <a:lumMod val="75000"/>
                  </a:schemeClr>
                </a:solidFill>
              </a:rPr>
              <a:t>social en la planilla </a:t>
            </a:r>
            <a:r>
              <a:rPr lang="es-ES_tradnl" dirty="0">
                <a:solidFill>
                  <a:schemeClr val="accent1">
                    <a:lumMod val="75000"/>
                  </a:schemeClr>
                </a:solidFill>
              </a:rPr>
              <a:t>diseñada para tal fin y </a:t>
            </a:r>
            <a:r>
              <a:rPr lang="es-ES_tradnl" dirty="0" smtClean="0">
                <a:solidFill>
                  <a:schemeClr val="accent1">
                    <a:lumMod val="75000"/>
                  </a:schemeClr>
                </a:solidFill>
              </a:rPr>
              <a:t> </a:t>
            </a:r>
            <a:r>
              <a:rPr lang="es-ES_tradnl" dirty="0">
                <a:solidFill>
                  <a:schemeClr val="accent1">
                    <a:lumMod val="75000"/>
                  </a:schemeClr>
                </a:solidFill>
              </a:rPr>
              <a:t>con ella </a:t>
            </a:r>
            <a:r>
              <a:rPr lang="es-ES_tradnl" dirty="0" smtClean="0">
                <a:solidFill>
                  <a:schemeClr val="accent1">
                    <a:lumMod val="75000"/>
                  </a:schemeClr>
                </a:solidFill>
              </a:rPr>
              <a:t>se efectúa el </a:t>
            </a:r>
            <a:r>
              <a:rPr lang="es-ES_tradnl" dirty="0">
                <a:solidFill>
                  <a:schemeClr val="accent1">
                    <a:lumMod val="75000"/>
                  </a:schemeClr>
                </a:solidFill>
              </a:rPr>
              <a:t>cargue de las cotizaciones</a:t>
            </a:r>
          </a:p>
          <a:p>
            <a:endParaRPr lang="es-ES_tradnl" dirty="0">
              <a:solidFill>
                <a:schemeClr val="accent1">
                  <a:lumMod val="75000"/>
                </a:schemeClr>
              </a:solidFill>
            </a:endParaRPr>
          </a:p>
        </p:txBody>
      </p:sp>
      <p:sp>
        <p:nvSpPr>
          <p:cNvPr id="6" name="AutoShape 6" descr="data:image/jpeg;base64,/9j/4AAQSkZJRgABAQAAAQABAAD/2wCEAAkGBxITEhUUExQWFRUXGCEaGBgYGR8fHhwfHSIeHhwfGR4gHCggHB8lHBgbITIhJSkrLi4vHCAzODMsNygtLisBCgoKDg0OGxAQGy8kICQsNDQsNCwxNC80LDQsLDQvLCwsLDQ4LCwsLCwsLCwsLCwsLCwsLCwsLCwsLCwsLCwsLP/AABEIAKkBKgMBEQACEQEDEQH/xAAbAAACAwEBAQAAAAAAAAAAAAADBAACBQEGB//EAE8QAAEDAgMFAwYJCQYFAwUAAAECAxEAIQQSMQUTIkFRBjJhI0JScYGRFDNTYpKTobHRBxVDY6LB4eLwFiRkcoLSNHOys/EXo9MlNUSDpP/EABoBAAMBAQEBAAAAAAAAAAAAAAABAgMEBQb/xABAEQABAwEFBQUGBQMDBAMBAAABAAIRAwQSITFRE0FhkaEicYHR8AUyUrHB4RQVI0JikqLxM3LSU7LC4jSCkyT/2gAMAwEAAhEDEQA/APs21g8WXPg5SHsp3ZX3c3Ka1obPaN2s3ZxjRJ0xhmubHS+GGxiCkvZRvCnQq5xYU7QaZqO2XuzhKTZjtZpysVSxMB2ladxj2DSlYcZSFKUYymcvdhU+cNQK7KtifTs7LQSIdlrv8lmKgLi3RaT2IVJShIMC6iYCfXzmLx90iudrBEuP3VE6IGJxxZALhQUkwFDhgwTeSREDWfZVspCoYZM80i67mmsK+FpCh94Me61ZvYWmCqBlGqE14Tau0uMk4qF53QWt6hGVKVqQ2oAvN24JPeJJVcWj26NHsj9PCG4wTMgEj3Xa8Iw4zyvcc519ZhIDHOrKQnEGVEBKUPtqJzAlJE42TPCLayCPDo2VNoJLMtWkZZ/s7+5ReMxPX7rSawuPgyjETFpcGuugxgtFhf1zXMallnAt5f8Aoripx9eKnwXHzGXEWOpWIIMmQBjQbQBf0udG0sureX/oiKnH14qKwu0PQe6/GeOl8X05x/E2ll1by/8AREVOPrxXodhBxKlNuLUqEIVxagqzZh3lW4RbMqDMGK4LSWOAc0RiRhwiNw10HctmSMCteuRaKUIUoQstPaPBmYxDRyzPGLZbGb2iun8FaBHYOPDVRtGaoyNsYdUw82YBJhQPdMK9xIHrIqDZqozaeWqYe070FHaPBkSMSzpPfTMdSJkVZsVoGBYeSnas1TI2mxlKg6gpEScwgZoy38cwj1is9hUmLpnyzVX26pdPaHCEAjEMkEZgd4mCJImZ0kET4GtPwdomLh5JbRmq4rtFhACTiGgBqcwtNhPrNvd1o/B1yYuHkjas1Vv7QYTj/vDXkzC+NPCfnX4dOdH4Ovh2Djlhn3ao2jNVQdpMHeMS0QBJIWIi8mZi0GekU/wVo+A8ktqzVERt3ClOYPtFOshYjUCZnSSB6yBUmyVwYLDPcmKjCJlOYXEocSFtqC0nRSTIPKx56Vi9jmOuuEFUCCJCLUppd/GJSQLlRBOVIkwNT4D187a1o2m5wncpLgFTBbQbdKgknMkwpJEKHrB++nUovpwTkckNeHZJuslSXxuNbZTndWEJ0kmtKdJ9R11gkpEgYlZ+J7UYNCM5xDREEphxPFE2Te5lJHsPSt2WG0OdduHkcO/moNVgEyvOYHbWLYdbXjsQzunZzozNjcEjMnMqAVDQSCYzed3q9CpZqFZjm2ZhvNyOPaxgwMY1y3bsli172kF5wPRel/tPgYJ+FMQDBO8TY3MG+sAmPA15/wCBtP8A03cit9qzVajkwY1i1coicVZXkPydv7SUl784Z5BTu8yEJ5HNGRInlrXre1WWNpb+FjfMEnuzXPQNQzfXsa8hdCT2vjCyw46ltTpQkqCE6qjkLH7jWtCmKtRrCYk5ncpcYBKmx8ap5ht1TamlLSFFtWqZ5Gw+4U7RSFKo5jXXgDmN6GEloJEITm0pe3KACoCVTmEfs3+6+tUKEU9o7JTf7V0Jl0rCZ4fGytPCJJrNt0lUZheS7U4ltzDFhw5AtfERmMJBnOpUGE2TfRM3sIr1bExzK20YJgYZZ6Aa59/iueq4Ft0pTCureDTLMJS1KkqUvyeRMoKjF3STOkAaykxWr2tpF1SpiXaDGTjGjes5YiUgS6Gjd68V6/YKVblJWkpWScwPUGJHgQJHgeVeTaiNobpkLopg3cVo1zq14LFOO5lBCnwA46YbODy/HO67/jBtyte1e4wMgXg3Jue0+EfDguWTj46anVGwj76F51HFLSk5sihs8BQPKUrBEZheRdPjU1G0ntutDQTvG1w5g59xzVAka9F6jB7UQtMrG6N+Fa2yYHPgWpMX615lSg5phva4gH6gHotg4FXxTqVoOTK5BEgZVeOilAeNzSY0scL2HMfdDsRhiubMRAPBkvpCBP0FEe+isZIxnn9QEmDgq4b/AIl7/I397lN/+i3vP0THvFP1gqUoQsjbnw6U/BdzlynPvJkmU5QmCIEZiZ6CuuzfhoO2md0dZ6LN9/8AavNYLYWPE58Ps4SCFZEq4go8QvyIiZ1Ir0alrsp919TxIwjJYim/QKfmLGogs4XZ6F5QFqhXEopOeAACElRESSYnmaPxVmdO0qVCJw7pw8Y68E9m4ZAIjnZ/FZWwnD4DNELlCsuokJvIBE/ZrUi2ULxJfUjdiOqNm7DAJgbDxEuBOHwSETwDKTKc88YEQQjLpzT4iM/xVGGkveTv743ePQp7N2OASmL2HjAlOTC4FWUqtk83zAkSBOYqKr6G162ZarOSb1R+Mb9+/plh3qTTfuA9Zfddb7P4oSPguzym3CEFN7E8iLqnl670jbKBx2lSe+fWCNm7QImI2Bi133OCzlPFmbkSbxrJSFEkXBvepba6DcLz44H1jCezcdwVjsHEb1avguAIIVlOUhWYgZCo3kZpnnEUvxdG4BtKm7fhG/7I2bpOAQnuzuKJMYbZ8EzG7MgZiYJkZjoQYAmdKttsoD99Tnw6dcEjSdoFsbHw2ObcQhQw6cOkGUtpIVJSLASQBvCo+IiuOu+zPaXC8XnXv8oWjA8GDEL0NcC2XntrhxpzM0k3HETdNyIEcrkqPdFtda9ChdqMh58/W4ZngsHy0yFMHjFrWyvJCeKVAa6pF50n1g2i4pVKbWNe2ccPP1vCGuJIK9DXAt15b8orCl4VKUJUSXBBQlalIICilQDaVGygJkQRI1Ir0/ZLmtrFziMt5ABykYxmPNYWibuC8LtXZ7rrIbhxsJcWQssPyoK36u7ubf8AEBJHQG+le3RrMp1L2BkDC83CLozn+Mhcrmktj6Hjw4ppUlx1wpWd6pkkbl6EblxJhs7iYU2hIjr4VkIDGsBHZDv3NxvDf2txPJUcTPdruKTVs3O5lWy+cOt9bqwhh8KCFB1IQnyMAQ4LA9b1sK91ktc2+GgCXNiRBk9rhvUgYwQYnQ+S+xMgBIAECBAPIe29fIukkyvQCvSTUoQl9oY1tltbrhyoQMyjBMAeAua0pUnVXhjBJOSTnBokqbPxrbzaHWlZkLEpMESPUbiirSdSeWPEEZoa4OEhFDScxVAzEQTFyBoJ6XPvqLxiNycLy+O7eYZvfSh0pYXu1kJHekA5ZUJAJAm2o1r06Xsms+5BEuEjFc7rQ0TwSWzu1mHfJeYYxaiPJlYCDEwrKczlhp+NbVfZ9al+nUewb4x7pwCltZru00FG2ftFtEJOCxC3AVOZi2155JOSXTA5QDyHW8VaLnYiq0DAZndrgm1wGF09PNOt7cDasqcBiklUaIbgzYcQdiZ5TWJspeJNZpjiflCoVI/aei692tCUlSsJiwkKyzkQeLNkiznpW+3S9DfZ94wKjMpzOk6aJmtH7SsPFOqKlFGEUUklUP4RtxXGSqEq+EoJBUVEJgm8eFdrGtAAdUE/xeRlhiLp3b8NVkSdzeYB+qTfCktqScM2yhwZVFOCQgmRIBKcbKbJtMaRqRWrYLwQ8uIxxqE/NmPgpMgREeH3S2M2KGFFJaXfizN4JagZsbpxJ6iQfA8raU7TtRIcPF4HzakWXd3T7pjYzjjA8il4BSScisC7lsehxQSFWtziotAZVPbIzzFRs87swmwluQ6fdOo7U4kAwhweA2a7f/8AprE2CicyP/1b/wAU9s7T+0+a1ML2iaaWd+4N+tCSUQlswJKQG1OKUFQo2KifVXK+xvqN/Tb2QTjie/GAIw0Wgqge9mtE9pEfJufsc/8AX1tWH4J3xDr5K9sNF3E9pWG1oQ4Q2tYBSla0AkEwIlfM2pMsNV7S5gkDOAfJBqgGCmGtq5lZQ05N+aPNMHz6zdZ4E3h13+CYfOEJPE9rMK2strcQhYMFKnGwQddCutmez67232gkcAfJI1mgwVx3thhE951AuRJcbAlJhQnPEgm45U2+zq7smnkd+W5BrNCw8Vt1lWVQ2mttJJUOLDwoEk5QVahPdgXAAm9drLLUEg0ATlk7DDPxz00WZeD+75J7AbVSClz4YpxDgUlAUWAgqBkkEQcycwEToLib1hVs5gs2QBEExen/AAe7omHgYz8ldvFOLQQ2SpeWIS8FaqJlXGIgJIB5yRSNNjXS/AcWxu7uKJJGHzRHncVfhXqoxmQLZAE/pLQTMdTNS1tDDEbtdcd2/wCyCXpjZj76J3jTipCR30G4sdXLX9+tZ1mUne44b9x8lTS4ZhPnaCvkHPe34/rPA1hsR8Q6+Su/w+Sn5wVE7lyInVv1/KeNGxGV4dfJF/h8kttDtC0xl3/ks0xnUgTlifPi0j31pSsb6s7PtRoDv8EnVQ3PBdwO32305mBvhoS2tsweh47G+lFWyPpGKnZ7wfJAqA5YquJ26lJhTTgMT5ml7yF9EqJ8BTZZHESHDr5cQkag3hUVtZSW0ljCrcJg5EqbScpnikqg35TN6Ys4LyKtQDjicdMkX8OyEE7exSQpS8A4lKb5t80bAEknitp9tX+EoGA2sCTwKW0cM2/JYiPyltlUbg97Ld5oXmI72vhXYfYjgJv/ANpWYtQnL5LG7UdoMLj92h5heRHGCH2k2Vw3k/ZrXZY7HXsl51N4k4e6Tlis6lVlSAR1Cycb2e2e2otrwz6FZCsH4SyeETmPMCIOtdVO2Wt7bzXtImPddmszTpjAg8wvW7A7YNNtNYdttMNoCU5sQ1JyptMG1hrpcV5Vq9nPfUdVc7Myey7eV0MrgAAfMLbb2/i1AKTs9wgpzAh5q4OkcXS9cZslAGDWHJ3ktNo74fktrZuIW4jM40plUngUQTA0JKSReuOqxrHQ114a/wCVo0kiSITVZKkPEtIUhSVhKkEEKCgCCOcg2iqY5zXAtz3QkQCIK5hmkIQlLYCUAAJCRAA5QBaKHuc5xLjJ3ygAAQFl7R2ypvF4bDhIIeCyVTcZRNhbnEmTHS8jqpWYPs9SqT7sdfX3UOfDw3Veec7M4Nw4lTjyAtxZPmy3xEqBBJBzZUgggSEiZImu8W60MFMNaYA444c8N2OE+Cx2bDMnNZOD2JhWsxCnb8RQENgGMoIHCNQIOmp11rqqWqu+MB3yePHcs2taFUdn8MJHwnElJQQIQ3YGwIUBJVeZvz8af4utgbjZnU/LKEXW6laOz9kYZpxwrdcfhNkrypR5t0lMXI5X58656torVGNDWhuO6Sd+u5W0NBMmU+Pzff8Au8Xg39cnvXv+NYf/ANfxqr1PRWy7OAJDAulSouCSDAGupjU0TazgX7/XJE09Fp4LB4EQ4jIgxIOcpIn/AFSNa5qlS1GWuk+C0AZmE5mw/wAoPrT/ALqxir8PT7Kuzr1UzYf5T/3T/uoir8PT7I7OvVTNh/lP/dP+6iKvw9Psjs69VR1OFIOZaSOcun/dTBrjIdPskbmvVBOBwXVH1h5f6qva2njy+yUU0YIwthnTYW8qdPDiqJr6dPsn2NeqQ2th8MG1lC8qyCAtDpCklUypNzeb6VvQfWLxeEjQjAxuKh4ZGCxME1llxWMfXlBWptWU5og5AQJBMxw+PSu2o692BTaJwkThx/yshAxvFbLm0mBfIojMoCFk2TEK10VNq4xRq6jIbtd3gtC9qW2+w0os7t5bUHzFgjiIEqCpEAT019VaWZ72h15oPeNNMs0qgGEFNN7Sw5bCoVqBlzqBugL0m1zlPiDWZoVr0YchrH37lQe2F1GPwylpRCgCAc2dYiRN72N499I0qzWl2HIaovNmEli9lsLW6PhimyuyAH1ApjIZA3kEcBm1wogmAK2ZXqsa39KYz7Ixz4ceiRa0k9rqsQhXk1JxL4zcJ3igc2UylQShSkjNeDYmJ9XbhiCxuGgyndJAOHisicoJTeDELzKfxCgnMCl7hCiBwwWzPM38PGsqmLYDG4xi3GOaoHHM+K0jtTDElMKbjMPKOK44twBKzIIAM9I9Vc+wrRMg5ZAYd8gK77Vza+GYWrhxjjMCIQrODzJvN7x7PVRQfUYMaQd34eSTw0n3oWZsbHtMpUh1eY5is8eTLmi0ICRxLGbMRqo866bRSqVHBzBG7KZjvnIYQNwUMeGiCnvzhhiqFNTwkpO8XeBIEEzck35SJ5xhsawEh3QKr7dEzgNq4WEnuIy97OuAImxmIkn7+VZ1KFeSMzOgVNexaA2lgzHlTB04139V+gNYbC0fD0Cu+zVVRi8KVFKTmIAJ4yDeeSlAwI18aZp1wJPy8glLEns9zDkrIfUsKBUAVkBuNUgzJudJtl5VrVFYAC5EcM+PrVS0t1WJtEEHIHsYSkghxopUFBSRwnO4bJI6ASqwrtpQReusx3GREHPADP5b1m7SSjIwyipMY11EpEpITm7pVJPdSZhJAOtQXgAzSB5xnHfxTj+SJsza+7Cg6nGPKkWOQZeuUpcCVD1Tp4iprWe+QWFjR448xITa8DOStXZ20s6h5hzpgbxRkKzSCFcxHjXNVo3Rrgdw3dytr5K9LXmrdKbW2ejEMuMuTkcSUqgwYPStaFZ1Go2o3MGVLm3hCmydnow7LbLc5G0hKZMmB1or1nVqjqjsyUNaGiAsfbOHR8PwbhBzAOJBChAlPNPeMx0jhFxYHrs73fharRlh89cvWWmbwL7SsTGdodltB9t8HjcWh3hUQpSVEkQOXFNhBnrNdtOx26pcfTOQBGIwBHrisjVpCQUDYuLwbkLSwXEXhSGnjBJi/ICQocrD11dop2hnZL4OhLf86JMc04x81ZoMhaEuYZcWKsrT4N5sLRcgc+oi9I7S6S2oOElqYiYI+a4vDskBJw5zd5cMPRZXCRroBE2vJ1Aph9SZD8Mh2m6Y+f8AlEDT5rZR2sSlfGl0IEiNw7mmbRwXt9x11HGfZ5LeyRP+4R81e2g4/JO/2sYlQyYjgGZXkHLDiueHTgVf5prH8vqwDLccu0OHmOavat48lZrtQyoBSW8QQbzuHOWvm+FJ1hqNMFzf6ggVQdx5JXaXbnCMZQ9vm8105mViYiY4b6j31rR9lWitOzgxnDgk6uxuaT/9T9mfKr+qX/trX8itnwjmFP4qnqp/6n7M+VX9Uv8A20fkVs+Ecwj8VT1Sm1Pyh7MdbKCtSgSJBbXyM9K2o+x7bTfeAjxCl9ppEQvP4TtTs9N/JA3mG3jI6adY91dz7Ba3a82rEVmepV8N2h2RmTvAnKPRQ8CNYjw0/oXT7Hb4N3PiWpirS3/Vemb/ACmbMSAA4uAIHkl8vZXmn2HbSZLRzC2/FUtVXEflN2cUkB1c/wDKX7fN6U2+w7YDi0cwg2qnGa8432g2YpRShKJUuEApf0JAT0AM/fXomx20C84nAY4t8ViKtPIfVeq2dgihW8ZwyQoJ4VSrUyCDKybR0/CvLq1Q4XHvMTjl5fVbtBzAWnje0jeHCPhPk1KBiSkJJETllXiK5qdifWJ2OICp1YM9/BDwHbDCvLDbSs6zMJSUyYmY4vCqq+zq9Jt54gePkhtdjjAQduMuqWHm8MXHUJCUJWvIm5ObMQoyIIMQbjlrV2ZzGt2b6kNJxgT3IfJMgLOYwmHBQlez8uICAvKhQypN4ynOOGQoCwgcq6HVKpBLa0smMRj8s1EN+HFDRhWko/vWBKCtWRO6dKgbSL50kGEm8aDWmXvc79GrMCcRG/uOqQwHabyK0MZsdt4GWHEjdpQiMpyhIMSM8KAzWnrWFO0vpn3wcSTnjPhIVFgduSeyNhKwzm/WVnKpSiQ0gcJHFJCyZOpIravaxWZsmxjAzPhuSYy6bxWkcFh3XHXFMLXn4FXEEENSCM+vkkD1JHjPMKtWm1rA8CMRzPDieaq60kkj1h5JA9nxmCwyMyZKeHSb/K2vH8dK3/GdktLsDx+yjZ4zCEzsdCpCG5iUkFFgRwr1WM15Hu8c1utLhi53XxG7D14FyclB2WTEfBxHIZbAaW8p0KhltrrR+PMzf6/br0RsuCJitjNpAKmoUeEKKJkXUEjK5IjiPjUstLicHYZ5+E5dyZZwWnsgKZShKEENAd0JTe2oJXa965q92oSXHtePkrZLcslpO7VCQCptwAmBYGbE8lHkCa522cuyIVl8blH9qhCFOKbcCEpKiqAYSBJMBRJt0FDbOXODA4STCC+BMLP2P2vw2KUpOHDjhR3huymOWqoGvKt6/s6tQANWBOWM/KVLKzX+6ncViSotgtrT5RNzlj7FGsWMADjIOBTJmMFp1zLRKbWYcWy4hlzduKSQhcTlPIxWtBzGVGueJAOI1UuBIwXNjsOoYbQ85vHUpAWuIzHrTrvY+o51MQ0nAaIaCBBWRtZtZ2jg1AqyhLgUAbXFpHO415Tzm3VQc38JVBzkRz9es83D9Rq8x2k2M75YqwuHWkulYgkLOYkErExMcQIInLB516dktLOyBUcDdjhhpvjcRxkLCow4yBmnHMK2G0Ib/uah3kNoB702PFlvrYa1iKji8ud+poSdN+qZiIGCytqYXEJKdy6t0GQoQ2gpJACYzd69wJ5Cuqi+k4G+0N0zMqHXhkZR9lYFeYOPOrTfKWlIQoKHipBEAmbT99RWqti7TaDxkiPA6JtBzJW66w0soMKSkHzcwJJjKPjPnT0vcGa4Q+o0HeeMeO7gtcCgdoUNrbCcOglajCiHEg5YItmzBQlWkdauyl7HTVOA4HPwhKpBHZVezbaQgjFNkuqVAIWFEgAWGQJ0uYMniNO1uJd+i7sgaR859BFOI7QxTuJ2dgVrAdw2e0ISpGYiLkAE2rFla0tbLKkawYVEMJxC832i7LAuzhcGkN5RYtti4mRxNKInhvfnYc/RstvIZFarjOp8wsalLHstWvsXszg0spD+CCnL5iWkmLmBKUpBt4VyWi3Wg1Ds6sDvP1J+a0ZTYBi3ois7E2YMwVg25BJu2mwJOXU9IqXWq2mCKp5phtP4V5naOwEl5ZawjQbz8ICmRKQOimSpJOUmJPPpXpUrWRTAfUMxj72fg4Ax3LBzBOA+S9Wrs9s7L/wCAY13Qge3p415Qtlrn/WPNdFyn8Kiezmz8sfAUzGu5HTWmbba5na9UbOnHu9F4/Z/ZJ0LRvcKMuYZiEsmwIn9AM0iSYjoOtetV9oU7puVMd2Lv+XmudtIzi31yXsHdg4FIlrBJQsEFKt0BBkXmvIba7STD6sjeJXQWM3NSezcPimmwkvAKJwwzAG5bSlLye7HEEQBHMzFbVn0Kj5DcO31JLT4Tj0UtvDojvjFBJIfUPJvd+e+tYLKpKLBKZHOJ51DdiSAWb25aAdoZ7z6CZLoz1+ycQ++V5s/Bvs4CUx5LdZcp4R+m4v38qxLKV2Ixuxn+69M/wBOCcumePSPNU2arFtphxwuL3AROU/HAqJVcREFPKbaVVYUHmWtgXp/+uGHzQ0uGenVVx2Z1kJdMKLaUvKDWZKpCgsCSCkKKgQadOKdSWZSS3GCMo74QTIx8cFXYzSWW20KUXGkq4BugkCyhbiOYlRH7qLQ41HucBDiMcZ05YIbAAG7uWftrBIxLqnW3QgLCUqBZzybaneDUIHLzTXRZ6rqNMMe2Y/lH049VDwHGR8lp7DShnCLaQFLkKOZKIHEOHzjFoEzFq5rReqVw92GWZ08AraQGEBZe0sH8K4FuoWjMS2j4NGU5r3DgzWlJ0ueRIrqo1Nh2mtIMYm9nh3eIUOF/Anol9kbILKz8FxAbUoAEpw0kgXNi6RcidKuvaBVb+syQNXfZSxt09k9EDtRhMQVNrYzLcGZLt1NgkqJbslxN1Z1G+aLdK0sVSkAW1MBhG/djmDlA0lKoHZjPehYfBvjDhRClOlQDiRiHAlKR3ClUk5jcHrN9ADT6lI1YEXd3ZGJ3yMMNEAG7x71rdl2nUkbxC1J1UC8t7kpKIzpGt9Olctscxw7JAO7shuhOUq6YIPopVWxG5lQwxJ4ifgd4MwfjvXc1oLU/IXv6/8A1UXBvjl91vbLYCGGm8oypUVeTYCEkEHuoKlc1XvXDWffqufOJG90nnhotm4NA+iz9r4LFYjEQpT6MME5fJqKFKlMqzJCMp4gE3Oh9ddFCrQo0eyGl/ESBjrM5Y96h4c52MwstXZRrDIdOHdxba1QEgLDYJABGchMgzmPt8a6Rb31nNFVrCBwnlio2QaDdJXqdk4p51DW9MuBcryjgET5xAMxB01rzK9OnTc65lGE58sVuxxcBK9JXnLdJ7XfdQw4tlG8cSklCJ7xGgrWgxj6jW1DAJxOilxIGCmxn3VsNreRu3VJBWgeaelO0NYyq5tMy0HA6oaSRivM9oY/O+z5N8jsC97e63jXpWWfy+v3tWNT/VatnbxsoTPdEAcV8/PnOg6X61x2bMHv7t3yV1FjqHlT0KhIIPFIVbNOtjp01rrH+n6wy3LLegstJKkGBdJJ4YzEAkG9wARMHUg+23OIBHoJAZI2zGUOKTwhYkzYSQEp7pkCy5P/AIiorOcwHGP8n6JtAKa2xhm0JQA3lTMwoyLCBoToI6WFZ0Hue49qT91TwAMlmEJuoBjUQTmiBMzfWwvpYV0Y5G8s+S9Dh8AzAUhkgG4IUPWD3vEn21wOq1MnP9cluGjcEpi5GIbEKFzwlVzaNZtr1rWnjSdlyUH3gtTd/q3Pp/zVzXuI5fZaRwKm7/VufT/movcRy+yI4Fec2glO8cByjTvGToLRz08Zr0KRddEdFi6JKEcsR5EzoIVrHD5xJ4YHsNXjnj6+6nkt7DNKDV0nu8JSrhCYtbNpXC9wL8DzGPyWwGCYbbsOBzT0/wCasy7HMcvsqA4K27/VufT/AJqV7iOX2RHAoGOhKFKKHABckqnQ9Mxq6facACOSTsAlsO4hywBUUkK9UpzJInwN60eHMxynzghSIKsplRVBSS2QkFJN5nTWLj+uVIOAGBxxRHJBShcLnSDkg6CfOve//jnVy2RHilBR2EqsFJUVSqYVqYExf+vGocRuOGCY4oWLQN05KTGVOqhAtzE3HOKphN8Qd5QRgUo+2CwgACN4EyTmTOfLAE6hXq01rVpIqknTuOU/JSR2QlkJAKmxGcrAHQESLxY3In2i0yNCSQHnKFPBMbKxCEhTcKkyEgWACbXuAQJT65nzoEVmOcQ71j6Py3SqaRkk9ngZ2rk8wIi2YxeBHeSPYj261Zuu9bv89VDcwmNkpTvUgSTewsdOtuVRXJuFUzNExZAW7bz29eWmYGDcx514qaeLW9x+3+N6DmUng20ht2CCODQC11RMC9q1qEl7Z4qW5FP7IRcxPdToYIuqOnMK+3rWFc5Tqfp9lbEkoJyJBMnIL+AKrx00t4eNbCbxjXyU7lvYZHC3wr7vpa93S9vsrhecXYjP16xWo3KrW0GlFKQlyVaDMfEel1BFUaLwCSRhwQHDiqYtTSQd6hRBXAvMGBrf7fEU2B5PYIySMDMIux1MkyyhSRnOa9s0XkTrUWgVAIqGcMOapl05LarjWqU2ttBGHZcecnI2kqVAkwOla0KLq1QU25kwk510SubI2ijEMtvNzkcSFDMIMHrRXouo1HU3Zgwk114SFlbTWgbQwoIBUUOZeAmLXOYKATadQqeUXNdVEO/CVIykTj9Ix8CFDo2gTm2WVOBSEqKSQIJ7osu4PM9R6qys7gwhxE/Pcm8Tgs53ZrqxwuITfnJuMwNjyuD7K6BXY04gn0FncJ3ouE2YtKypSmlCICbgDT19D76h9drmwARxTDCDJhPpZA0Q0P8AUfwrG9xPJXHcldoMLVlCS2kySCSVCw56ddK0pPa2S6T0UuBKANmPc3GdOSQOR8Opn+prTb09wPNK47UJ3CMLSkBRbURzzEW5CIrGo9rnSJCoAgILuGUp0HghBkpJN7ECD7Z05Cqa8NYRjilBJTmU9G/pn8KykankqUyno39M/hRI1PJCzXtnuKUpSVtiYsq+g8bV0NrMaACCoLSTKJhMA4lRKywsRYAZYPMzF5FS+qwjs3h1TDTvhNuo4TZAsdFn7BFZNOOZ5KjkrISYFkac1n8KRInM8kLuU9G/pn8KJGp5IQsSDlNkctFE8x4VTCJ38kjkqNA+GvMnkLfw61To9eueiAqblecKzDLAGSbTMzMTTvNuxGOqUGVRU5Tp3TzPpff+6mInx+iSzcbtAqVu2IUvMbpJygeKrCLTM8vYemnRAF6pgI3+ShzpMNSbuw8QWlKU8FOphSegGpSAdTFtR7a1baqW0ADYacPupNN0TOK08CkuMNQpBJVJJJ5HMQocrSJ8RXNUIZUdIOX2kK24tCKNkuBebO1lzZst9JmPVFqn8Qy7EGY9FVcMridmOpVm3iCBJgTPPT3n6R6JgNdjhEH166d8q4RjKi9kuEIyuNpy+MzxZhPqFvG/WgWhgmQcfKEFh1XTsl0BOVxsFKYJkknW8zrBo/EU8ZacU7h1XRs505/KNknJBM2ygTzuD1saNtTEYHf18kXDqqNbKcSgozoJVEGTAidep/8ANM2hhcHQcErhAiUbBYBaJzKbXMRBIiOtzb+udRUqtd7oITDSM0FrY7qRG9b7wOp5AiOupB9lW60sJm6UhTOqawmFWiApSFaxCjAAywD00rJ9RrsQCPRVAEJoMAaIa+kfw8TWd7ieSqO5UbbkqlKDxc1HoNLfb66ZMRieSQCNh2gFJhKAJ80noeUVD3SDJPiqAxT9YK0LEuoQhSnClKACVFRAAHOSbRVMa5zgGiTuhIkAYqYV5C0JU2UqQQCkpIII5RFooe1zXEOEHfKAQRgvNbYeSNqYNJVCsi8oy96QZgxFgJ1m4616Vna78FVIGEieH+Vi8jatW1jBCpJhJI7102C9E8uV+dulcVPEQM+Ge7etHZpdnLF1ti51RPP16Vq69OR5qBCvwem19AfjU9rQ808NQpwem19AfjR2tDzRhqFRZRmTxt875be0TeqF6DgeaWE7lfg9Nr6A/Gp7Wh5p4ahTg9Nr6A/GjtaHmjDUKiSjMrib5XyW56XtVG9AwPNLCdyvwem19AfjU9rQ808NQpwem19AfjR2tDzRhqFVso9Nv2pn99M3tDzQI1Ctwem19AfjS7Wh5ow1Cq5kgwto2OiL+y9MXpyPNBjULqMkDja05o/jQb05HmjDULvB6bX0B+NLtaHmjDUIb6kBPfbOmiIOo8apodOR5pGOCqgjqnXmPC3vGnTxpkHj69YoCSxu0m2hqlarQlKbn19B4czW1Og9+oHFQ54Cz30qWnM+tLaIkNp7yr6Hx99hyroaQ0xTEnU5BQZPvYIjG0Wm1pSlCA0qSDlM9OIEyQI6yNah1F72kkm93/JMPAPBbLKkc1tiwiUg8uV65HB2hWohZaMrOICc6C26SoGLJVzEToZFp6dK6TNWjegy3qFng10bitrg9Nr6A/GuPtaHmtcNQqulGUwtomDoiD7L6023pGB5oMRmF1OSO+19AfjQb2h5ow1C7wem19AfjS7Wh5ow1Cq2UX429eaJ6eOlM3tDzRhqFCUT3m465bc+U60dqMjzRhwUUUWhbfsT997igXtDzRhwVuD02voD8aXa0PNGGoVVFMiFN6XhNhca3vTxjI80YK3B6bX0B+NLtaHmjDUKjeXilbYvaUa2Gl7D+NUb2GB5pCOCPh8udMKbN9Epg6HxrN83TIPNUIlaNc60S+0ME2+0tpwZkLSUqEkSD4i49YrSlVdSeHsMEZJEAiCubOwLbDSGmk5UIGVIkmAPE3Ptoq1XVXl7zJOaGtDRAXnNvD/6ps8wTZ2TlmAUnnl4ZPPNNojWvRsv/wAKtj8Pz68vFY1P9Vq28QqHDGvDcHMSIX5nKJ15z4VxNEs9DTerOa5h3jB72p0QTzpvaJ3c0Aou/Pz/AKs1FwcOac+oU35+f9WaLg4c0T6hBceOdPe5+YZ5aDnVhounLmkTijb8/P8AqzUXBw5pz6hTfn5/1ZouDhzRPqEJDxzqPFoPMM89Ryqy0XRlzSnFF35+f9Wai4OHNOfUKb8/P+rNFwcOaJ9QqNPH5/sQTVFo4c0gVffn5/1Zqbg4c059QhvvHKrv6HVs1TWiRlzSJwVm3zA7+nyZpFgndzQCrb8/P+rNK4OHNOfUJTae0EoRK1KAkRKImCDbrW1GiXO7I6qXvAGKxziX3Qcsss3JWRciLkdBzmbda67lKmce07RZS52WASrWKQ3IYScwAKnFAZupICjbUawD461oWOfBqHDQZeuZUyB7qmGw5dSVGSFJUlRVeCDIUg6ROoECxoe8MMaERHdkUASJTCMQhlQ3SZWVZMxSQgEgdLAnXKPCoLHVG9s4Z8fQ1TkNOCUSHnvTU4m0FIhNo9AhJBFrzBN61OzpaAHjn1x47lOLu9aO3sSktJbcWS7AIhBBzRYjTU1z2Zhvl7B2e/ctKjhEHNauzcW6ppJcC0ri43f2+2uWtTYHm5Ed60a4xijPvnKrv6HVBA9p5VDWiRlzTJwVm31QLr0+TNIsE7uaJVt+fn/VmlcHDmnPqFRt437+vJBP9eqqLRw5pSuF45geL6BnnyouiN3NErrjxt39fQP2daA0cOaJV9+fn/VmpuDhzTn1CEt05geKwOqDOo0HOrDRBy5pTii78/P+rNRcHDmnPqEJl4yrvd7kg9Br0PhVuaIGXNIFGbdJUnva80EcjzqC0AHLmmDinKxVpPa+DU8w40lxTSlpKQ4nVJPMQQftHrFa0Kgp1GvIkA5HepcJBAXNi4FTDDTSnC6pCAkrVqqOdyfvNO0VRVqueGwCctENECFhbbWr86YEBSgnK5IClBJ4bZkgQozoSREHWRHdZgPwVYxjI3DXXcsnn9RoWviSN7aM0DuDykQdSbEeFcjJ2eOXHJWfeVWJj9LqdMvU/bTdE7uqQ8UXi/X/ALFTh/HqnjxU4v1/7FGH8eqMeKEucyfjeeuWeWlUIunLqljO9F4v1/7FTh/HqnjxU4v1/wCxRh/HqjHihInMr43lplnnrVGLoy6pYzvReL9f+xU4fx6p48VOL9f+xRh/HqjHiqN5v13sy/v50zHDqgTxV+L9f+xSw/j1RjxVHc2U/HaHXLHtptiRl1SMxvXN5lTKi6ABcygAe08qcS6BHVGQ3rLVtR12RhQ4qNVryhI9Vr/1Y10igynjWgcBMrO+53uSlk4VJKlEuPPp85UZAoHu6mDJ05awK02joAADWnnGqV0d5SrGIfdcsFCDoZypMELCuqVQZ5gkD16uZTpsx9aeI3KQXOKK2y0zG9K84yqKUkkAA8JIPoggCbRyqC59WbkRjn3Y8+CYAbmlsRi3VDdpzEpKkGLpUkm8wLda1bTY3tGMYPcpLicE1h8AlpEvkpBlKkgjkARzuoGdOURWTqpqOinjp60VBoaO0jM4jEPfEBaEQApZif8ASLW/qRUOZSp/6kE6evXBMFzvdTuF2UhpQUA6Vk3WrKVGx0vrWL67nggkRoJVhgaZxWlxfr/2K58P49VePFDfzZVfHaHXLHt8KpsSMuqRmN6sjNA+O05ZaRif29U8eKtxfr/2KWH8eqMeKo3mv8dryy/v50zHDqjHiuGc36Wf9M89PCjCN3VLmurzW+N9uX7PGgRw6p48Vfi/X/sUsP49UY8UNUyPjdDrlnl3f40xEbuqXNE4v1/7FLD+PVPHihM5pV8b3uWXoNfH+FU6MMuqQnijszmTO9187LGh6VDounLwlUM96erBWk9sKeDDhw4SXsh3YVoVcpuPvragKZqt2vuzjGil0wYzU2MX9w38Iyh7KN4E6ZucfwtRaNntXbL3ZwlDJgXs1gbcabO1MAVJXnCXcpCwEjhvmSUkqJHQiIruszniw1gCIls4Y56zhyKyeBtWrYxZBcgkq55IyxY3z2901yU/ckDxz6K3ZqjITHcJufPjn/m+3nVOJnPp9khCvlT6B+s/mqZOvT7J4adVMqfQP1n81EnXp9kYadUNaU5k8B52z/vzW/fVAmDj0SwlEyp9A/WfzVMnXp9k8NOqmVPoH6z+aiTr0+yMNOqGlKcyuE6C2fTXnmvVEmBj0SwlEyp9A/WfzVMnXp9k8NOqmVPoH6z+aiTr0+yMNOqo2lPoH6z+amSden2Sw0V8qfQP1n81KTr0+yeGnVZeP2q2klDbZccg2CyQP8xBI9nviumlZ3ntOMDuWbnjIDFKqwti5iiVhKc26QoQBpMZpP2c61FTG7RwnCSPQUXd7lffBxvybZTu18TaHZzJ55SCDqZkawdaV0sf2jmMCRkfWqcyMBlxQRs/dw46op+bmClE5jAmZkpgEJGomarbX+wwfQZeeUpXIxKL+cm82QghCxmC0qgyueIjlF5PW51qdi+7eBxG48N3rwTviYXU7IRmOYJyhQUDmElKgZSszeDBCjcaUG0OjAmY6jePJGzE4pdOJTBbwyCqBdRPCLi+t7ACPDnWhY6b9UxwUyMmhN4XZCc2Z471UmZMJ05X68+dZPtBiKeA6qxTE9rFabAT6JNh58cv83/iuZ069FYhdcQmU8B19OZseea1IEwceiZhEyp9A/WfzVMnXp9k8NOqo6lOU8BFjfeT9ma/qptJkY9PskYjJWSEx3D9Z/NQZ16fZGGnVdyp9A/WfzUpOvT7J4adVRtKb8B1+U9XzqZJ16fZLDRdKUyOE+rP6+eb7KJMZ9EYKKSm3AR/+z+a1AJ16fZGCtlT6B+s/mpSden2Tw06qikpkcJ0Ns8zcc81qYJjPolgr5U+gfrP5qUnXp9k8NOqo2lPFwE39OIsPnX9dUZwx6fZIQjMAZ0wki+ueeR5ZjUOm6ceiYzWhXOtEntjHbhhx3IpzdpKsidTHIVtQpbWo2nMSYkqXOuglTY2P37Db2RTe8SFZFaietFopbKq6nMwcwhjrzQVk7ZxAGOwaCocWeEmJJCTcDODbSYOvjbqs7JstV0ZRj45ZfVZvPban8YfKedFu/G70Onzqwp+55Z/4VOz9QhsqTH6HU94+Pq06eFU4Gf3JCOCJmT/AIf3/wAKmD/JGHBTMn/D+/8AhRB/kjDghLUMyfiYvMG3tt7vbVgGD7yWE7kXMn/D+/8AhUQf5J4cFMyf8P7/AOFEH+SMOCGgpzK+J5am3PS3v9lUQYHvJYTuRMyf8P7/AOFTB/knhwUzJ/w/v/hRB/kjDgksZtNpocQaJ5JF1H2RYdCa2p0H1DhP0UueG5wkHkLfALimmGz5gIzq+yfZ9lbtLaRhoLjruHr0VBl2cAICMcI3WHQ0kEWVEqOtySLQREG97VZpGb9Uk8PX0w1SvbmgK5Y35DisjASgAlRAJIm8EWAkzOtqV7ZC4JdJ9etyIvY5Iz2KQ0yFMhhccBUeJQHiCAdfvHKobTdUqRUvDfoEy4Nb2YSjmEeczzukyUmJ0JCbosdLg8tek1qKlNkRJz+uffuUlpM5IwxTTKobSHHFGMqSbT05JGa4AkgGo2b6olxgD144Zp3g3LNWTgFukKfUgJtDaTAieZHLqevOjatpiKYM6lO6XYuTzaEpTCQ2BBsPX9/7qwJLnSZ9D14qhACMFDN+i1Vztpblp0qYw37k+SthyLzudB3j4cre+pfPFMRwVnFCU/E63g20OttP3xSAMH3kHwRcyf8AD+/+FTB/knhwVHlJyn4jQ6G/strVNBke8gxG5dQpMD4j2n+FIgz+5GHBWzJ/w/v/AIUoP8kYcFVChf4nXmfutp0pkH+SMOC4VCf0Pv4efhrTgxvRhwXVKT+p9h++2n8KQB/kjDgrZk/4f3/wpQf5Iw4KiiJHxMReDbURmtVCY3+tEclfMn/D+/8AhUwf5Iw4IbSkyr4nXmfAaW0/jVEHD3khHBHYUM6Y3WvmG+h8KhwN05+KoRO5aFc60QMdi0MtqccUEoQJUo8gKunTdUeGMEk5JEgCSpgcYh5tLragpCxmSocwaKlN1N5Y8QRmhrg4SF5vbuX86YCwzZXSFE3jLBAEwZkcpt669GzT+CraS35rF/8AqtWziwQ5MBItxkzNjbLy9dclPFkZ8PurdmhsrAHxiRc+aDz9dNwxySB4om9HyqfoD8aV0/D1TnipvR8qn6A/Gi6fh6onihrXxJ8onnfKPumqA7J7PVKcc0Tej5VP0B+NTdPw9U54qbwfKp+gPxoun4eqJ4oaF8SjvE6C+UX15TaqI7I7PVKcc1MRjEITmU8kD/IPs60NpucYDTzQXAZlZf5weeMNkNt/KKSAT/lE/b91dOxp0hLxJ0B+azvudlgEHBLZbDhbcSp0AnO4kcRFiASZF7e3U1dQVHkB47Og3JNuiYOPFKNpcfJlRmQpLhEBIFxBB1vGVI1vOlam7SyHhr61JU4uT+BbZQkBDgUtSFFJKIExBEzwkwJGtqwqGo4y5sAETiraGgYFKb9x7hK1DMQCMoypT50/OSR1vbrWtxlPtRlxxOngeiiS7CVouOts51OvJUpwAFIbHEACBwzz5k20rnDX1IDGkAcfqtCQ2STml3HH8QkhSgy30gZ1C2vQc+XtrQClROAvHopJc7PAJ3AYNDQhJSOpgEm3M+OvhWNWo55k+vXVW1oGSYSoW4xy5D36/ZWccE/FBVp3h3TyHpf0asZ5eoSVweLvjvKvA6eupjDLRPfmiYdUeekWHmg8vXSeOCY71Z1d0+UTr6ItY+N6QGB7PVBPFE3o+VT9AfjU3T8PVOeKq6uUnyiTY2ygfbNqbRiOz1SJwzXUuCPjE/QH40i0/D1Tniu70fKp+gPxoun4eqJ4qraxfyiRf0R+NMg/D1SniuFdx5RPryjx5TRGGXVE8V1Sxbyifoi320Afx6pzxVt6PlU/QH40rp+HqieKopfEPKJMA3yi1xym9MDDJLxV96PlU/QH40rp+HqnPFDaWJV5RIv6IM2F9beqm4ZYdUgeKOwuVJ4wq+gSByPjUOENOCoZ5p+sFaFimEOIUhxIUhQhSVCQRzmqY9zHBzTBCRAIgrmEw6G0JQ2kJQkQlKRAA5RTe9z3FzjJOaAABAWFtjFEY/CN7wgKC1ZI72URJVNonSDPsrtoUwbLUfGUY6eCyef1GhZuM7XYMYpwZlFTZyLLbLpWCnMCCQjLlnSK6afs+0Gi0xgcRLmxj4zKg1WXiusdssHB4sVqdGHeZn5Oh3s20Tk3+oeaBVbqVYdtsF8pivqXeWv6Ol+WWnRn9Q809qzUqf21wXp4r6h3/wCOl+WWjRn9Q80bVupQj22wRUmF4k2+Rcm+kcGhg+7wq/yy0hpkN/qHmltWTmUU9tsF8pivqXf/AI6n8rtOjf6h5p7VmpXVdtcGNV4oTESw7z0/R8+XWkPZloOQZ/UPNG1bqUJHbTB5lceJ0H6F2bTM8GgP76s+zLRdGDf6h5pCq2cyk9s9psG6gFCsQXEGU5mHCJ5g8Hh9la2ew2im6HBsHPtDzUve0jCcE3h+3eCUkEuYkE2IDThvzAIResn+yrSCcG8x5qhWYRmUie0mzwtairE8RBLYYWJV86UXmJg8wTW34K1loADcN94dMVF+nO9WxnbRiBul4jIIkblwZSCDrkggi2X1a0U/ZlX94bP+4Y9Z8UOqjdKSZ2/gYWS9iAAtRASy4BzCZOThJEg+7lWzrJaZADW5D9w8d/JSHMjMphXbJmEow2+QjmvcuEeOVIR9v/ms/wAtqSXVrpOkj5yntRk1GwnaPZyFZlLxKnTcrUw5PrEotUPsVseIAaG6Xh5qg6mDMmU3ie22CiN5iZ1gsuaAiT3OVZM9l2mcm/1DzVGq3UpZHb7Z/d3zoMm26Xztplm518a0Psi1Z3RzHnyU7enlK6e3+zxHlnb5SCW13EwSOHWbTR+UWv4RzCNvT1Qj28wEfGu6EfFric2nd6Xqvym1T7o5jTvU7dmqL/bvABV3XhxK/RLmwv5uvXp4VP5VaiMGjdvHnyVbdk5qYft/s4SS+8BAmG125X4epih3si1nC4OY80CvT1V3PygbOlPl3ut216Qbjg/q9SPZFrg9hvMeaDaKeqIr8oGzhq++NDdtfO48zmKkeyLWf2N5jzVbenqVF9vMAoEJefJKTA3Th6/M0pj2TagZLW8x5pbZhwkq6u3GBSkFTmJSNJLLgE9JyVP5XaXGA1p/+w809swDElUP5QNnDV9/Sfi16HQ9zSn+UWv4G8x5o29PUqifyg7OEy+8JUQPJr8Pm69ao+yLWcmN5jzS29PUrh/KFs6fj3o67tc8/m0fk9sj3BzHml+Ip6qzn5QNnRO/fiYktrt+xrFIeyLXlcbzHmma9PUop7d4CY3uJmJjdOTHWMmnjU/lVqibreY809szUqn9usCSCl18iDfcuHmNODwNV+VWkAgtbzHmjbMORKue3eAAJ3uJgandOW9fBU/lVq+FvMeaNszUqrfbfBCZcxIlVoZcvb/JrY+6mfZdpMYN/qHmgVWalO7M7W4R19tpDj5WskJC21pBhKiblIGgNY1vZ9enSc9wbA0IO8cVTajSYBK9VXlrdKbX2enEMuMrKglxJSSkwYPStaFY0ajajcwZUubeBCrsbZqcMw2wgqKW0hIKtSB1gAU7RWdXquqOzJlDW3RAWHtl8jaeCRAhSHD3Uk8IHnFJUkXGhGtdtnYDYqrtCN538Misnn9RqFtDY2z2X1ukPtuucSlNF+DmJH6PhnUxy1qqVptdWkKYulowE3d3fik5lNrid/CV3eYPXeYwQcuuJGseHqvRFo0Z/YnLOPVBSjAoNlY0Re3wqOPXQRMpk+MeFWTanDJn9m5L9Ma9UVD+CPEHcbYa/wB6uJty4rq0vzqCy0jC6z+z0E5Ydeq4hGBTAC8YIISL4rUSRFvBX29aZNpOYZ/YlFPj1V0vYOyd5jBoR/xN80a2v6jpSLbRnDP7N3rcnLOPVcSrCGOPGjMBr8JHMRytc/f40EWgbmYf7EpZx6oSF4GSoOYySJJBxU3VobW4lEx0M6VRFqiCGf2aeQ+iP0+PVJdtdnYxoNp2fv1qWVKc8uswBAFi4Bcqv6q29nVrPULjaroAiOyPJRWa8Rs/mvLbMZxjRCMScQyFLJIbWICrKBMvwCZmLcjXqVnWeoL1G66BvG7L4Vg0PBh2C1GtlYpRCy7i1JnvCDKRJCkq+EmInnPOuU2ig2WhrAdOOkXVpcccZPrxVUpxMlOGdxq1CdIAF/OIfIVz+zpTmjE1msHr/bgl2smkrmM7PYtxsqWcWt0DMEkDLmElIn4RbiNzFOnbKDHw24G6743/ALdNyDScRJmfXFX7NYDaK3VIx6HktFslJ3y08aIKRwO9JNxyF6m11bI1gdZiC6ceyDgc8wnTbUJ/UWNisTtaEkFYkCQp+IICZjM6LZlSLm2UzcGuxjLBJBjwbxOg0z8Rqs3Gru+a0cCrF5f749iG3AojKlxBgEAySrEA3I7vT21z1RQn9BrSI3g/RvVW2/HbJn1xTqUOCV/CsSDEE+TMAzlmcRFwpRF9bjQVjLT2dm3r4/t4CVcHOSoou2UMTiCkSFk7ox4J/vEJMgD39aBcyNNs7s+vZxRjqeiqtlwAJS/is3CUjM2J5C3wie774FAcw4ljYx1/46pQdSipwWI3ig45jcojKRkzSRmWDL/CbTblS2tG4C1rJ359w/bj5p3XTiSk9uJ2iI+DqfWSriS4UJF7iAHjz5RWtmNkP+qGjSJP/ipftP2rFdb20mCW3BoB5Swy3GjsAD98c4rsafZpwBHLXwWJFdMBrbyQTu3IIgnONJmx3ttTp1is73stxAvDl9lUWgKhc24Vq4V5k97ygtaT+liIV9tVd9mBoxEHh9uCX68quHXttSuFK1KiY3ubwm7uvjrY9DTcPZoGJAHdH0QNuStjsvgNqHEsoxbbqWLgq3pBSQheWCHSTckc9fVHJbathFFzqBBd3cRO5aUm1bwv5LQRgscrFvInEN4QE7taFFxRKCE6qXmE8c2GgrnNWytoNd2TU3giM8dI0Vw8vOcI42E9mCg9jOEQJTFpkxCyLwNROhvpUfi6cRdZ68PXVPZnUoSdjYoyS7jATmBGWQRJy/pehE2HPwqjaaAiGs3b+e5K47Uog2RjMs/CMWF5iBIMZcxA0Xru4MelNT+Is96LjI+sd2vRO4/UquH2Li54n8WOEXSFESRxWz6SBy9+tN9poRgxnrLcgMdqULC7CxcBS3sWHCmF5Qog5ZCQJdEi4MH50xVvtVnmGtZG6eOe71gkKb8ySqLwGObxGGCVYheH3gDpWopyZjkGUhyTZXTx5wGK1lfSqEhofGECZjHTgkWvDhnC9phezjCFoWC6ooMpzvOKAMKEgKURMLUPbXjvttRzS3ATnAA00HALpFJoM/Va9ci0Se12XVsuJYWG3SkhCyJCTyOh+6taDqbajTUEtnEaqXTGCmxmXkMNpfWHHQkBaxoTzOg+6naHU3VXGmIbOAQwENF7NYW2cw2pgiEFScjgKoMJkayOdovIufCu2zwbFVEwZHisnztWrWxOCxKnFKRiciDGVG6SYiJ4iZMwfVNcrKtENAdTk6yflwWhDpzWTtbDYttCs2MCwrhyKaaTY2N1KAMDlN66qD6D3CKURvlx+UqHBwGJXn0bAU6mWAkhJI8mGSAZzBJId1Fq7zaxTMVDnre7pyWQZI7P0RUdl3yRmaUco9FrikHnviRBi3iPECDbqQGDs+LsOieyOnyXGuyr6UKhC82o4WdQDEeWjU8+nLWmbfSc4SRHe7yRszp8kNXZR4ggoXHeAysySAQP01jB6xc9BVC30wcxzd/xRszp8lrbG2NiWyQ2VYYKF1FDSpgkpB8qozxG9clotNF4l/bjiR37horaxwywWqrZuNP/AOdHSGEeMzJ9WkaVzCtZ/wDpf3FVdf8AF0Wg44EKSpxaQEtKzLPCNUSbmw9tYBt8EMGZEDPVUTBx0WPtzsaxiFrdKlBxV5BtOUJFo0hP7R9nXZvaVSi0MgQPOfr8lD6IdJXn9m/k0QoA4hboSNEBc8ovIIi2l6763ttzZ2QE6wsWWX4lr/2CwSUlGd1KZCiN4BeIBFrGJEiOfU1yfm1oc69AJ7vXVa7BgEKjP5O8CLpW8OHLZ3lObWJ715/dam72zaTmBy8PkkLOzcvQ7SPEgTJAV6+6fwrgo5E93zWrty8hi8JmQjI1h3YKp+EKKbqAs2MuikgX6ZdRXrMqXXG85wy90TlrxB6zkuYtkYAHvQl4EqIzYbAcV+J4kzb5t+d6oVQBg+ph/H7ouzuHNcGBUBfDYATGZO+N0p/0wSlP9dXtRP8AqVOGHrMpXeA5qyNnqEp+DYCLCA6b6QIy8jy9WnNGsMDtKnJO5wHNdcDdj+bUFYJBHwhmUwZF5+aD1EeFIX/+uY/2ux9ZIIHw9QjPYnfZt5gQsTICsU0qeGCYzECAANdPVUNZsouVY7mOG9Mm9m3qFbC4HC+US7gmmogoTvGlFRvqMwykUPq1+yWVS7XAiPFAazEFseKFh2cgCW2EISRm4FoTJIykwl0C5Av+8A1T3XpL3kniCfokGxkPXNbr2KQttaUpd4U/KJIHgQHCa4Wsc14JIxOh8gtiQQqYtpQcVLRghV1LEkZU68dxmBnwAqmOBYO1pu492mXFS4Y5IeyEEKHAAMseTUJtFhx6c/f0vVcgtz5j7evkmDFayk8bdnRx+cqRor5xrkB7Lsst3etd4TeA7p/zr/61VlV97wHyCpuXrVM1mqUoQpQhShClCEntXuD/AJjf/cRW1D3vA/8AaVD8vEfNdwb5U48mZyqAAjQFKT7byaVRkNaYzH1KbTJKbrJUk9r4hxthxbTe9cSklCPSPIVrQYx9RrXmATidFLiQJC5sbFOOsNuOtlpxSQVIPmk8qdoYynVc1hkA4HVDCS0Ep2sVS8324x7jTTZSVoaLkPONgZ0IgmxUQEZlBKSs90Gbaj0fZ1JlR7gYLo7IORM8zAxjesqzi0cN68ZtnYmPcW0rC4ZsIKQouBTbjgMyA46teZcakJOXlJ1r2LParKxrhWqGdIIHg0CB448AuZ7HkgtHnzWjitp7URCRgW0kRMPJAVzJGUgBRjLpr4VzsoWJ+JqkjuOHzw393FU51QYXeqea7SYlglWKQhplIMqUu5sCkIGYlRJkZRpE84rA2KjVEUSXOO4DnOWWv+VQqub72S9ZsjGl5lt0tqazpzZF94A6ZuhiDHKa8uvSFKoWAgxvGS6WmRK+JflYcI2k7BI4Ec/mivsvYgBsbe8/NeXaj+qUt2ZTmZJQELc3sKCzOVuBcD15vX7IrW2GKkOkCMI1U0/dWJt1aQ86G1cANoUSNLgX0BkV2WYE02l4xWbz2sF9+2nsdrFtIYeBKFNSYMEEFsgg+uvhKNpfZ3mpTzB816zmB4g6LPT2ESknd43GtJJslDoAA5ASgmALCSbV0fmxPv0mE6kdc96kUAMiVo7F7Nbh3enE4l85SkB5YUBJBJACRB4a57Rbtsy4KbW4z2RHrNUyldMyT3o21thDETncMEiwHIcpnmCQfXUULWaPuhDqd7Mqp7NNSTKjKgrKYyiOUQLco6U/xr4AhGyC6/gUtqBEkqzyTr3Taf69wFDapeDO6PmgtgrzmLwG9QiMLh3wMwO/SpMEwRkG6uFEZiegF1a16DKuzcZqObl7pnnjuy8llBIwE96We2M5HDgMATacxVyg/J+kLeoVo20s31qnTz0U3D8IUZ2CpNxs/AA2BAChYjivk5HQRfwodaw7A1qnTw3/AOE7h+ELfPZ3AplScIgKvB3SRc+MVw/jLUcDUMd602bNEn+Z2g2FDCN70aEoTbMrikAxOUz3oJmtfxLy+DUN3vO4YdeGSm4I93FWTsHDJRLeFQl7KIUlCQqRa0EQQnQ5rGg2usXQ6oS3icPU54J3BGAxRsNsjDLSo4jCoLiz5TgBzxoTMz7fs0qH2iswgUqhgZY5JhrTmMUw12ewSe7hALRZsCxv0rM2y0nOp1T2bNFxzZmHZaXuWVNSNEJyjlyFuQv4CgV6tV42jp7zKLrWgwIXca24pwndKUkBQSSVA3ToYVoVa205c6KZY1kXoOE5a+STpJyVdm4LItJLKkgA3GaQSEDmo68Yt08butVvNIvTy48O70EMbByWk4ribs53+cxoquYDsuyy+q0OYTOA7p/zr/61VnV97wHyCbcvWqZrNUpQhShClCFKEJPavcH/ADG/+4itqHveB/7Sofl4j5oWzly7iB0WP+kfvmqqjsM7vqhuZWjXOrSu1NoIw7LjzkhDaSpUCTA6CtaNF1aoKbMyUnODRJU2VtBGIZQ82SUOJCkyIMHqKK1F1Goab8wk1wcJCarJUg4vEIbQpbiglCRKirQDxq2Mc9wa0STkkSAJK8kXdiLUSh5htZmS09uibXJyKTJgk3r1bvtJre01xHFt75grD9HUeGCz32dlqhQ2o8hJEwMYqI68RJ08a3a63NwNnaT/ALPKAoLaRPvnmnNjYXYqHUFtxp14qyoW46XVZuQBUSArpEGsbQ/2i5hDmlrd4AuiPDcraKIMg4r29eMuhfJO2ewMQ9tJ3ENM75DZbSUTckoGlohMpPusbx9V7PtlGnY20nuukzj4/XH1C8+tSc6oXASuP7Px+icKpMa8TUEAhPBMykZpnKLdNC21rLmak+B78eOGueuaVx+ixu0PZLHuqzKw7aEgKl1KhBAAVmWQSdLCBe/hXZZfaFlpiA8k4YeMQMlD6DyZhfW8VhC6htAVkVuSUqvY8ABMEEj5swbdBXyjKmzc5xEi9iOffzXe5t6BwXjcc26y7uHtoNtLyBe8cC0pUFEpCUgvC6SkmZOt/H16ZZVZtadEuExAgkRjJ7O+Y+S53AtMF0eu9KYzaqWS4hePBWl1LQF5GYJJX8cIbTJuZ0Na07OagDm0cIJ5Th7pxKkmM3eua7tHGBtG9RtNt1BWlBCAolGcmCqHZsEqMRJiKKVK+646gQYJx3xpghxjG/65rc2PtTCK+DNFx59zEZihaStKSElUz5SEwExEk261xWihXbtHhoaGRIME4gcMVqxzDAkkn1qvQ4jBIbUnLmuFgytSvNJtmJg+qvPbVc8GY3bgN/BaloacF5jGYFDgQU4ZOJKM0EqW2EngUIG5gyq88hFzN/Tp1XMJBeWTGhnMfFuHXcFgWgxhPruSiuzjSikL2cmxCZDzlkjmBuhJ1t9tai21Gg3a5190Z81Oyac2/PyQ3dh3/wDtbShaJeWbJEJsWYsP31QtWH/yD/SN+f7kbP8Aj8/JaWIbecZDK8CFNpy5W98vLYaRudAbRXM11NlQ1G1YJmTdH/LerIJF0tw9cEdPZnClAJwywtY8qk71XLQqgZxPMg9YtUG3Vw4gPEDLIdN3rFPZMjL5oyuzmECkFOHUItOVyQAQU6JHKTz0A9UC21yCC/qNPXVPZMnAfNUd7HbKiVMKATJJKXPbJj76oe0rdMB/UJGhS0Wy3i2EpADrgSkACytBA1y+quM06pMlok93mtbzRvVca8hTKilbqgU2OVcH9inTa4VACBzHmhxBbvQ8RinErIGbLeJCwbJ/y6ZtTyHLnVMpsLcYnw18lJcQVMDjFKUApaiIM5AskEZPA8yoewdaKlINEgc44/ZDXEnFNrUnO3CnTx+clQHdVrKQKyAN12Ay3Eajir3hOYDun/Ov/rVWNX3vAfIKm5etUzWapShClCFKEKUISe1e4P8AmN/9xFbUPe8D/wBpUPy8R81fDNEKcJywpQIgXjKBxWuZB61L3AtaNPNMDEpms1SHiFICFFZSEAHMVRljnmm0R1qmBxcA3PdCRiMVzDLQpCS2UlBAKSmCkjlli0R0oeHBxDs98oERgi1KaS2zh1OMOIROZSYELyH6QBKfXFbWd4ZUa52Q4T0UvEtIC8a92cxkghBNjY41Y9WjF+VzXrtttnjP+wf8lzbJ/ooeL2DjjxJZUYSRlGOUkkXjRmCqCOImZ52BqmWuzZF2/wD6Y88uA8wmabtOqbwHZd9Tnli823FlIxairoLBAA9YPvrKrbqTWdiCeLBHzPyTFJxOOXevaYdrIlKQScoAlRkmLSSdT4147nXnE6roAgQvM7U7Nb191aphZSQUhomyQkiVpJGnI16NG27Om1o3d+s7jHNYOpXnE+SC/wBlc5OYKk3kN4cEkmVT5O8nrrVtt93L5v8ADekaM5/RK/2LhtxKcxUsGMyWIEgJEcEgQAbc561r+Zy9pMQNC7v1S2GH+F6nEsupQlTQCloQRkInNpYHMkAynU2rzGOY5xD8ic9Oh1W7gQJCwSMWVqcVgEqWqAcymzAAIES7YXNhzJru/QDQwVoA0nyWXbmbvrmi4PBvlYCsI0kKUVlxQQvKddA5OthGlTUqUg2RUJgRAkT0hMB05J/F4BxKDkaw7unAGgmbEaqciwJHtIrBlVjndpzhxmfoqLSBhHJZuDRi2k5UYNJuV3LdlFRMDynLMSNABauioaFQy6rw36d3PfKgXxk31zT+EVinVeXZDYSlWUhSTJIAAMKOoJOnKsHihTb+m6Zic/IKxfJ7QWDj9jOLDZVhw8qVgkkNlIIGmVlWYKIjwEDrHdStLGkw+6MOM83CI+aycwkDCfXcg4ns2MwyYFBAEBRcyqtpMYY9AJkn3CrZbcO1VPKf/L6JGlj7vrktMdlcJl+KUF5SLokAm58y4zXm0361zfj68+8InX76K9k3RAwnZFhCTCFJWUKTmCLjNKYMIHmGJHjVv9o1XOxMiRv0x11UiiAEzg+zOHSlOYPZhewMTytlif41nUt1UkxEKhSbvlce7JYNQIKX76xmB1mQQJBkAyKG+0LQ0yC3ojYs4ozPZzDIccdT8IC3AQs3uFGTYpgSb2HXrUuttZzAw3YGXggUmgk44o6tjskQS+R0y25HTJGoFQLTUGIu+vFPZjirrwmVoobU/GWAkpEfaipFSX3nBvP7p3YECUHFsLW5JS4oJkJUUgEhSYMEI4bkpmJgmPG2Pa1kAjHPHQ9/j3x4IgkrmzMKpCkkpcRwXIQCQYTCbpM3UsSOhve5WqBwIkHHXvxz7vQwGtIWmEqUtEKdMKk5kpAiCNcgOpGlc8gNOAy3E+avEkIuHdyApUlU51GySRBUVC4HQ1Dm3iCCMh8kwYRfhY9Ff0FfhU7M6jmneU+Fj0V/QV+FGzOo5ovKfCx6K/oK/CjZnUc0XlPhY9Ff0FfhRszqOaLynwseiv6Cvwo2Z1HNF5JbYSXmlNoSoKUU3KSAIUCSSegBNbUCKVQPccp+Sl/aEBZH5Peyrmz2nUOLSsrWFApm0CLzXX7Vt7LY9rmgiBvUUKRpggr1leUt0ttLAtvtLacEoWkpUJIsfEXFaUarqTxUZmMknAEQVzZmAbYaQy0IQgZUgkm3rNzRWqurPNR+ZQ1oaICarNNShClCFKEKUIUoQpQhShClCFKEKUIUoQpQhShClCFKEKUIUoQpQhShClCFKEKUIUoQpQhShClCFKEKUIUoQpQhShClCFKEKUIUoQpQhShClCFKEKUIUoQpQhShClCFKEKUIUoQpQhShClCFKEKUIUoQpQhShClCFKEKUIUoQpQhShClCFKEKUIUoQpQhShClCFKEKUIUoQpQhShC//2Q=="/>
          <p:cNvSpPr>
            <a:spLocks noChangeAspect="1" noChangeArrowheads="1"/>
          </p:cNvSpPr>
          <p:nvPr/>
        </p:nvSpPr>
        <p:spPr bwMode="auto">
          <a:xfrm>
            <a:off x="63500" y="-3841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7" name="AutoShape 8" descr="data:image/jpeg;base64,/9j/4AAQSkZJRgABAQAAAQABAAD/2wCEAAkGBxITEhUUExQWFRUXGCEaGBgYGR8fHhwfHSIeHhwfGR4gHCggHB8lHBgbITIhJSkrLi4vHCAzODMsNygtLisBCgoKDg0OGxAQGy8kICQsNDQsNCwxNC80LDQsLDQvLCwsLDQ4LCwsLCwsLCwsLCwsLCwsLCwsLCwsLCwsLCwsLP/AABEIAKkBKgMBEQACEQEDEQH/xAAbAAACAwEBAQAAAAAAAAAAAAADBAACBQEGB//EAE8QAAEDAgMFAwYJCQYFAwUAAAECAxEAIQQSMQUTIkFRBjJhI0JScYGRFDNTYpKTobHRBxVDY6LB4eLwFiRkcoLSNHOys/EXo9MlNUSDpP/EABoBAAMBAQEBAAAAAAAAAAAAAAABAgMEBQb/xABAEQABAwEFBQUGBQMDBAMBAAABAAIRAwQSITFRE0FhkaEicYHR8AUyUrHB4RQVI0JikqLxM3LSU7LC4jSCkyT/2gAMAwEAAhEDEQA/APs21g8WXPg5SHsp3ZX3c3Ka1obPaN2s3ZxjRJ0xhmubHS+GGxiCkvZRvCnQq5xYU7QaZqO2XuzhKTZjtZpysVSxMB2ladxj2DSlYcZSFKUYymcvdhU+cNQK7KtifTs7LQSIdlrv8lmKgLi3RaT2IVJShIMC6iYCfXzmLx90iudrBEuP3VE6IGJxxZALhQUkwFDhgwTeSREDWfZVspCoYZM80i67mmsK+FpCh94Me61ZvYWmCqBlGqE14Tau0uMk4qF53QWt6hGVKVqQ2oAvN24JPeJJVcWj26NHsj9PCG4wTMgEj3Xa8Iw4zyvcc519ZhIDHOrKQnEGVEBKUPtqJzAlJE42TPCLayCPDo2VNoJLMtWkZZ/s7+5ReMxPX7rSawuPgyjETFpcGuugxgtFhf1zXMallnAt5f8Aoripx9eKnwXHzGXEWOpWIIMmQBjQbQBf0udG0sureX/oiKnH14qKwu0PQe6/GeOl8X05x/E2ll1by/8AREVOPrxXodhBxKlNuLUqEIVxagqzZh3lW4RbMqDMGK4LSWOAc0RiRhwiNw10HctmSMCteuRaKUIUoQstPaPBmYxDRyzPGLZbGb2iun8FaBHYOPDVRtGaoyNsYdUw82YBJhQPdMK9xIHrIqDZqozaeWqYe070FHaPBkSMSzpPfTMdSJkVZsVoGBYeSnas1TI2mxlKg6gpEScwgZoy38cwj1is9hUmLpnyzVX26pdPaHCEAjEMkEZgd4mCJImZ0kET4GtPwdomLh5JbRmq4rtFhACTiGgBqcwtNhPrNvd1o/B1yYuHkjas1Vv7QYTj/vDXkzC+NPCfnX4dOdH4Ovh2Djlhn3ao2jNVQdpMHeMS0QBJIWIi8mZi0GekU/wVo+A8ktqzVERt3ClOYPtFOshYjUCZnSSB6yBUmyVwYLDPcmKjCJlOYXEocSFtqC0nRSTIPKx56Vi9jmOuuEFUCCJCLUppd/GJSQLlRBOVIkwNT4D187a1o2m5wncpLgFTBbQbdKgknMkwpJEKHrB++nUovpwTkckNeHZJuslSXxuNbZTndWEJ0kmtKdJ9R11gkpEgYlZ+J7UYNCM5xDREEphxPFE2Te5lJHsPSt2WG0OdduHkcO/moNVgEyvOYHbWLYdbXjsQzunZzozNjcEjMnMqAVDQSCYzed3q9CpZqFZjm2ZhvNyOPaxgwMY1y3bsli172kF5wPRel/tPgYJ+FMQDBO8TY3MG+sAmPA15/wCBtP8A03cit9qzVajkwY1i1coicVZXkPydv7SUl784Z5BTu8yEJ5HNGRInlrXre1WWNpb+FjfMEnuzXPQNQzfXsa8hdCT2vjCyw46ltTpQkqCE6qjkLH7jWtCmKtRrCYk5ncpcYBKmx8ap5ht1TamlLSFFtWqZ5Gw+4U7RSFKo5jXXgDmN6GEloJEITm0pe3KACoCVTmEfs3+6+tUKEU9o7JTf7V0Jl0rCZ4fGytPCJJrNt0lUZheS7U4ltzDFhw5AtfERmMJBnOpUGE2TfRM3sIr1bExzK20YJgYZZ6Aa59/iueq4Ft0pTCureDTLMJS1KkqUvyeRMoKjF3STOkAaykxWr2tpF1SpiXaDGTjGjes5YiUgS6Gjd68V6/YKVblJWkpWScwPUGJHgQJHgeVeTaiNobpkLopg3cVo1zq14LFOO5lBCnwA46YbODy/HO67/jBtyte1e4wMgXg3Jue0+EfDguWTj46anVGwj76F51HFLSk5sihs8BQPKUrBEZheRdPjU1G0ntutDQTvG1w5g59xzVAka9F6jB7UQtMrG6N+Fa2yYHPgWpMX615lSg5phva4gH6gHotg4FXxTqVoOTK5BEgZVeOilAeNzSY0scL2HMfdDsRhiubMRAPBkvpCBP0FEe+isZIxnn9QEmDgq4b/AIl7/I397lN/+i3vP0THvFP1gqUoQsjbnw6U/BdzlynPvJkmU5QmCIEZiZ6CuuzfhoO2md0dZ6LN9/8AavNYLYWPE58Ps4SCFZEq4go8QvyIiZ1Ir0alrsp919TxIwjJYim/QKfmLGogs4XZ6F5QFqhXEopOeAACElRESSYnmaPxVmdO0qVCJw7pw8Y68E9m4ZAIjnZ/FZWwnD4DNELlCsuokJvIBE/ZrUi2ULxJfUjdiOqNm7DAJgbDxEuBOHwSETwDKTKc88YEQQjLpzT4iM/xVGGkveTv743ePQp7N2OASmL2HjAlOTC4FWUqtk83zAkSBOYqKr6G162ZarOSb1R+Mb9+/plh3qTTfuA9Zfddb7P4oSPguzym3CEFN7E8iLqnl670jbKBx2lSe+fWCNm7QImI2Bi133OCzlPFmbkSbxrJSFEkXBvepba6DcLz44H1jCezcdwVjsHEb1avguAIIVlOUhWYgZCo3kZpnnEUvxdG4BtKm7fhG/7I2bpOAQnuzuKJMYbZ8EzG7MgZiYJkZjoQYAmdKttsoD99Tnw6dcEjSdoFsbHw2ObcQhQw6cOkGUtpIVJSLASQBvCo+IiuOu+zPaXC8XnXv8oWjA8GDEL0NcC2XntrhxpzM0k3HETdNyIEcrkqPdFtda9ChdqMh58/W4ZngsHy0yFMHjFrWyvJCeKVAa6pF50n1g2i4pVKbWNe2ccPP1vCGuJIK9DXAt15b8orCl4VKUJUSXBBQlalIICilQDaVGygJkQRI1Ir0/ZLmtrFziMt5ABykYxmPNYWibuC8LtXZ7rrIbhxsJcWQssPyoK36u7ubf8AEBJHQG+le3RrMp1L2BkDC83CLozn+Mhcrmktj6Hjw4ppUlx1wpWd6pkkbl6EblxJhs7iYU2hIjr4VkIDGsBHZDv3NxvDf2txPJUcTPdruKTVs3O5lWy+cOt9bqwhh8KCFB1IQnyMAQ4LA9b1sK91ktc2+GgCXNiRBk9rhvUgYwQYnQ+S+xMgBIAECBAPIe29fIukkyvQCvSTUoQl9oY1tltbrhyoQMyjBMAeAua0pUnVXhjBJOSTnBokqbPxrbzaHWlZkLEpMESPUbiirSdSeWPEEZoa4OEhFDScxVAzEQTFyBoJ6XPvqLxiNycLy+O7eYZvfSh0pYXu1kJHekA5ZUJAJAm2o1r06Xsms+5BEuEjFc7rQ0TwSWzu1mHfJeYYxaiPJlYCDEwrKczlhp+NbVfZ9al+nUewb4x7pwCltZru00FG2ftFtEJOCxC3AVOZi2155JOSXTA5QDyHW8VaLnYiq0DAZndrgm1wGF09PNOt7cDasqcBiklUaIbgzYcQdiZ5TWJspeJNZpjiflCoVI/aei692tCUlSsJiwkKyzkQeLNkiznpW+3S9DfZ94wKjMpzOk6aJmtH7SsPFOqKlFGEUUklUP4RtxXGSqEq+EoJBUVEJgm8eFdrGtAAdUE/xeRlhiLp3b8NVkSdzeYB+qTfCktqScM2yhwZVFOCQgmRIBKcbKbJtMaRqRWrYLwQ8uIxxqE/NmPgpMgREeH3S2M2KGFFJaXfizN4JagZsbpxJ6iQfA8raU7TtRIcPF4HzakWXd3T7pjYzjjA8il4BSScisC7lsehxQSFWtziotAZVPbIzzFRs87swmwluQ6fdOo7U4kAwhweA2a7f/8AprE2CicyP/1b/wAU9s7T+0+a1ML2iaaWd+4N+tCSUQlswJKQG1OKUFQo2KifVXK+xvqN/Tb2QTjie/GAIw0Wgqge9mtE9pEfJufsc/8AX1tWH4J3xDr5K9sNF3E9pWG1oQ4Q2tYBSla0AkEwIlfM2pMsNV7S5gkDOAfJBqgGCmGtq5lZQ05N+aPNMHz6zdZ4E3h13+CYfOEJPE9rMK2strcQhYMFKnGwQddCutmez67232gkcAfJI1mgwVx3thhE951AuRJcbAlJhQnPEgm45U2+zq7smnkd+W5BrNCw8Vt1lWVQ2mttJJUOLDwoEk5QVahPdgXAAm9drLLUEg0ATlk7DDPxz00WZeD+75J7AbVSClz4YpxDgUlAUWAgqBkkEQcycwEToLib1hVs5gs2QBEExen/AAe7omHgYz8ldvFOLQQ2SpeWIS8FaqJlXGIgJIB5yRSNNjXS/AcWxu7uKJJGHzRHncVfhXqoxmQLZAE/pLQTMdTNS1tDDEbtdcd2/wCyCXpjZj76J3jTipCR30G4sdXLX9+tZ1mUne44b9x8lTS4ZhPnaCvkHPe34/rPA1hsR8Q6+Su/w+Sn5wVE7lyInVv1/KeNGxGV4dfJF/h8kttDtC0xl3/ks0xnUgTlifPi0j31pSsb6s7PtRoDv8EnVQ3PBdwO32305mBvhoS2tsweh47G+lFWyPpGKnZ7wfJAqA5YquJ26lJhTTgMT5ml7yF9EqJ8BTZZHESHDr5cQkag3hUVtZSW0ljCrcJg5EqbScpnikqg35TN6Ys4LyKtQDjicdMkX8OyEE7exSQpS8A4lKb5t80bAEknitp9tX+EoGA2sCTwKW0cM2/JYiPyltlUbg97Ld5oXmI72vhXYfYjgJv/ANpWYtQnL5LG7UdoMLj92h5heRHGCH2k2Vw3k/ZrXZY7HXsl51N4k4e6Tlis6lVlSAR1Cycb2e2e2otrwz6FZCsH4SyeETmPMCIOtdVO2Wt7bzXtImPddmszTpjAg8wvW7A7YNNtNYdttMNoCU5sQ1JyptMG1hrpcV5Vq9nPfUdVc7Myey7eV0MrgAAfMLbb2/i1AKTs9wgpzAh5q4OkcXS9cZslAGDWHJ3ktNo74fktrZuIW4jM40plUngUQTA0JKSReuOqxrHQ114a/wCVo0kiSITVZKkPEtIUhSVhKkEEKCgCCOcg2iqY5zXAtz3QkQCIK5hmkIQlLYCUAAJCRAA5QBaKHuc5xLjJ3ygAAQFl7R2ypvF4bDhIIeCyVTcZRNhbnEmTHS8jqpWYPs9SqT7sdfX3UOfDw3Veec7M4Nw4lTjyAtxZPmy3xEqBBJBzZUgggSEiZImu8W60MFMNaYA444c8N2OE+Cx2bDMnNZOD2JhWsxCnb8RQENgGMoIHCNQIOmp11rqqWqu+MB3yePHcs2taFUdn8MJHwnElJQQIQ3YGwIUBJVeZvz8af4utgbjZnU/LKEXW6laOz9kYZpxwrdcfhNkrypR5t0lMXI5X58656torVGNDWhuO6Sd+u5W0NBMmU+Pzff8Au8Xg39cnvXv+NYf/ANfxqr1PRWy7OAJDAulSouCSDAGupjU0TazgX7/XJE09Fp4LB4EQ4jIgxIOcpIn/AFSNa5qlS1GWuk+C0AZmE5mw/wAoPrT/ALqxir8PT7Kuzr1UzYf5T/3T/uoir8PT7I7OvVTNh/lP/dP+6iKvw9Psjs69VR1OFIOZaSOcun/dTBrjIdPskbmvVBOBwXVH1h5f6qva2njy+yUU0YIwthnTYW8qdPDiqJr6dPsn2NeqQ2th8MG1lC8qyCAtDpCklUypNzeb6VvQfWLxeEjQjAxuKh4ZGCxME1llxWMfXlBWptWU5og5AQJBMxw+PSu2o692BTaJwkThx/yshAxvFbLm0mBfIojMoCFk2TEK10VNq4xRq6jIbtd3gtC9qW2+w0os7t5bUHzFgjiIEqCpEAT019VaWZ72h15oPeNNMs0qgGEFNN7Sw5bCoVqBlzqBugL0m1zlPiDWZoVr0YchrH37lQe2F1GPwylpRCgCAc2dYiRN72N499I0qzWl2HIaovNmEli9lsLW6PhimyuyAH1ApjIZA3kEcBm1wogmAK2ZXqsa39KYz7Ixz4ceiRa0k9rqsQhXk1JxL4zcJ3igc2UylQShSkjNeDYmJ9XbhiCxuGgyndJAOHisicoJTeDELzKfxCgnMCl7hCiBwwWzPM38PGsqmLYDG4xi3GOaoHHM+K0jtTDElMKbjMPKOK44twBKzIIAM9I9Vc+wrRMg5ZAYd8gK77Vza+GYWrhxjjMCIQrODzJvN7x7PVRQfUYMaQd34eSTw0n3oWZsbHtMpUh1eY5is8eTLmi0ICRxLGbMRqo866bRSqVHBzBG7KZjvnIYQNwUMeGiCnvzhhiqFNTwkpO8XeBIEEzck35SJ5xhsawEh3QKr7dEzgNq4WEnuIy97OuAImxmIkn7+VZ1KFeSMzOgVNexaA2lgzHlTB04139V+gNYbC0fD0Cu+zVVRi8KVFKTmIAJ4yDeeSlAwI18aZp1wJPy8glLEns9zDkrIfUsKBUAVkBuNUgzJudJtl5VrVFYAC5EcM+PrVS0t1WJtEEHIHsYSkghxopUFBSRwnO4bJI6ASqwrtpQReusx3GREHPADP5b1m7SSjIwyipMY11EpEpITm7pVJPdSZhJAOtQXgAzSB5xnHfxTj+SJsza+7Cg6nGPKkWOQZeuUpcCVD1Tp4iprWe+QWFjR448xITa8DOStXZ20s6h5hzpgbxRkKzSCFcxHjXNVo3Rrgdw3dytr5K9LXmrdKbW2ejEMuMuTkcSUqgwYPStaFZ1Go2o3MGVLm3hCmydnow7LbLc5G0hKZMmB1or1nVqjqjsyUNaGiAsfbOHR8PwbhBzAOJBChAlPNPeMx0jhFxYHrs73fharRlh89cvWWmbwL7SsTGdodltB9t8HjcWh3hUQpSVEkQOXFNhBnrNdtOx26pcfTOQBGIwBHrisjVpCQUDYuLwbkLSwXEXhSGnjBJi/ICQocrD11dop2hnZL4OhLf86JMc04x81ZoMhaEuYZcWKsrT4N5sLRcgc+oi9I7S6S2oOElqYiYI+a4vDskBJw5zd5cMPRZXCRroBE2vJ1Aph9SZD8Mh2m6Y+f8AlEDT5rZR2sSlfGl0IEiNw7mmbRwXt9x11HGfZ5LeyRP+4R81e2g4/JO/2sYlQyYjgGZXkHLDiueHTgVf5prH8vqwDLccu0OHmOavat48lZrtQyoBSW8QQbzuHOWvm+FJ1hqNMFzf6ggVQdx5JXaXbnCMZQ9vm8105mViYiY4b6j31rR9lWitOzgxnDgk6uxuaT/9T9mfKr+qX/trX8itnwjmFP4qnqp/6n7M+VX9Uv8A20fkVs+Ecwj8VT1Sm1Pyh7MdbKCtSgSJBbXyM9K2o+x7bTfeAjxCl9ppEQvP4TtTs9N/JA3mG3jI6adY91dz7Ba3a82rEVmepV8N2h2RmTvAnKPRQ8CNYjw0/oXT7Hb4N3PiWpirS3/Vemb/ACmbMSAA4uAIHkl8vZXmn2HbSZLRzC2/FUtVXEflN2cUkB1c/wDKX7fN6U2+w7YDi0cwg2qnGa8432g2YpRShKJUuEApf0JAT0AM/fXomx20C84nAY4t8ViKtPIfVeq2dgihW8ZwyQoJ4VSrUyCDKybR0/CvLq1Q4XHvMTjl5fVbtBzAWnje0jeHCPhPk1KBiSkJJETllXiK5qdifWJ2OICp1YM9/BDwHbDCvLDbSs6zMJSUyYmY4vCqq+zq9Jt54gePkhtdjjAQduMuqWHm8MXHUJCUJWvIm5ObMQoyIIMQbjlrV2ZzGt2b6kNJxgT3IfJMgLOYwmHBQlez8uICAvKhQypN4ynOOGQoCwgcq6HVKpBLa0smMRj8s1EN+HFDRhWko/vWBKCtWRO6dKgbSL50kGEm8aDWmXvc79GrMCcRG/uOqQwHabyK0MZsdt4GWHEjdpQiMpyhIMSM8KAzWnrWFO0vpn3wcSTnjPhIVFgduSeyNhKwzm/WVnKpSiQ0gcJHFJCyZOpIravaxWZsmxjAzPhuSYy6bxWkcFh3XHXFMLXn4FXEEENSCM+vkkD1JHjPMKtWm1rA8CMRzPDieaq60kkj1h5JA9nxmCwyMyZKeHSb/K2vH8dK3/GdktLsDx+yjZ4zCEzsdCpCG5iUkFFgRwr1WM15Hu8c1utLhi53XxG7D14FyclB2WTEfBxHIZbAaW8p0KhltrrR+PMzf6/br0RsuCJitjNpAKmoUeEKKJkXUEjK5IjiPjUstLicHYZ5+E5dyZZwWnsgKZShKEENAd0JTe2oJXa965q92oSXHtePkrZLcslpO7VCQCptwAmBYGbE8lHkCa522cuyIVl8blH9qhCFOKbcCEpKiqAYSBJMBRJt0FDbOXODA4STCC+BMLP2P2vw2KUpOHDjhR3huymOWqoGvKt6/s6tQANWBOWM/KVLKzX+6ncViSotgtrT5RNzlj7FGsWMADjIOBTJmMFp1zLRKbWYcWy4hlzduKSQhcTlPIxWtBzGVGueJAOI1UuBIwXNjsOoYbQ85vHUpAWuIzHrTrvY+o51MQ0nAaIaCBBWRtZtZ2jg1AqyhLgUAbXFpHO415Tzm3VQc38JVBzkRz9es83D9Rq8x2k2M75YqwuHWkulYgkLOYkErExMcQIInLB516dktLOyBUcDdjhhpvjcRxkLCow4yBmnHMK2G0Ib/uah3kNoB702PFlvrYa1iKji8ud+poSdN+qZiIGCytqYXEJKdy6t0GQoQ2gpJACYzd69wJ5Cuqi+k4G+0N0zMqHXhkZR9lYFeYOPOrTfKWlIQoKHipBEAmbT99RWqti7TaDxkiPA6JtBzJW66w0soMKSkHzcwJJjKPjPnT0vcGa4Q+o0HeeMeO7gtcCgdoUNrbCcOglajCiHEg5YItmzBQlWkdauyl7HTVOA4HPwhKpBHZVezbaQgjFNkuqVAIWFEgAWGQJ0uYMniNO1uJd+i7sgaR859BFOI7QxTuJ2dgVrAdw2e0ISpGYiLkAE2rFla0tbLKkawYVEMJxC832i7LAuzhcGkN5RYtti4mRxNKInhvfnYc/RstvIZFarjOp8wsalLHstWvsXszg0spD+CCnL5iWkmLmBKUpBt4VyWi3Wg1Ds6sDvP1J+a0ZTYBi3ois7E2YMwVg25BJu2mwJOXU9IqXWq2mCKp5phtP4V5naOwEl5ZawjQbz8ICmRKQOimSpJOUmJPPpXpUrWRTAfUMxj72fg4Ax3LBzBOA+S9Wrs9s7L/wCAY13Qge3p415Qtlrn/WPNdFyn8Kiezmz8sfAUzGu5HTWmbba5na9UbOnHu9F4/Z/ZJ0LRvcKMuYZiEsmwIn9AM0iSYjoOtetV9oU7puVMd2Lv+XmudtIzi31yXsHdg4FIlrBJQsEFKt0BBkXmvIba7STD6sjeJXQWM3NSezcPimmwkvAKJwwzAG5bSlLye7HEEQBHMzFbVn0Kj5DcO31JLT4Tj0UtvDojvjFBJIfUPJvd+e+tYLKpKLBKZHOJ51DdiSAWb25aAdoZ7z6CZLoz1+ycQ++V5s/Bvs4CUx5LdZcp4R+m4v38qxLKV2Ixuxn+69M/wBOCcumePSPNU2arFtphxwuL3AROU/HAqJVcREFPKbaVVYUHmWtgXp/+uGHzQ0uGenVVx2Z1kJdMKLaUvKDWZKpCgsCSCkKKgQadOKdSWZSS3GCMo74QTIx8cFXYzSWW20KUXGkq4BugkCyhbiOYlRH7qLQ41HucBDiMcZ05YIbAAG7uWftrBIxLqnW3QgLCUqBZzybaneDUIHLzTXRZ6rqNMMe2Y/lH049VDwHGR8lp7DShnCLaQFLkKOZKIHEOHzjFoEzFq5rReqVw92GWZ08AraQGEBZe0sH8K4FuoWjMS2j4NGU5r3DgzWlJ0ueRIrqo1Nh2mtIMYm9nh3eIUOF/Anol9kbILKz8FxAbUoAEpw0kgXNi6RcidKuvaBVb+syQNXfZSxt09k9EDtRhMQVNrYzLcGZLt1NgkqJbslxN1Z1G+aLdK0sVSkAW1MBhG/djmDlA0lKoHZjPehYfBvjDhRClOlQDiRiHAlKR3ClUk5jcHrN9ADT6lI1YEXd3ZGJ3yMMNEAG7x71rdl2nUkbxC1J1UC8t7kpKIzpGt9Olctscxw7JAO7shuhOUq6YIPopVWxG5lQwxJ4ifgd4MwfjvXc1oLU/IXv6/8A1UXBvjl91vbLYCGGm8oypUVeTYCEkEHuoKlc1XvXDWffqufOJG90nnhotm4NA+iz9r4LFYjEQpT6MME5fJqKFKlMqzJCMp4gE3Oh9ddFCrQo0eyGl/ESBjrM5Y96h4c52MwstXZRrDIdOHdxba1QEgLDYJABGchMgzmPt8a6Rb31nNFVrCBwnlio2QaDdJXqdk4p51DW9MuBcryjgET5xAMxB01rzK9OnTc65lGE58sVuxxcBK9JXnLdJ7XfdQw4tlG8cSklCJ7xGgrWgxj6jW1DAJxOilxIGCmxn3VsNreRu3VJBWgeaelO0NYyq5tMy0HA6oaSRivM9oY/O+z5N8jsC97e63jXpWWfy+v3tWNT/VatnbxsoTPdEAcV8/PnOg6X61x2bMHv7t3yV1FjqHlT0KhIIPFIVbNOtjp01rrH+n6wy3LLegstJKkGBdJJ4YzEAkG9wARMHUg+23OIBHoJAZI2zGUOKTwhYkzYSQEp7pkCy5P/AIiorOcwHGP8n6JtAKa2xhm0JQA3lTMwoyLCBoToI6WFZ0Hue49qT91TwAMlmEJuoBjUQTmiBMzfWwvpYV0Y5G8s+S9Dh8AzAUhkgG4IUPWD3vEn21wOq1MnP9cluGjcEpi5GIbEKFzwlVzaNZtr1rWnjSdlyUH3gtTd/q3Pp/zVzXuI5fZaRwKm7/VufT/movcRy+yI4Fec2glO8cByjTvGToLRz08Zr0KRddEdFi6JKEcsR5EzoIVrHD5xJ4YHsNXjnj6+6nkt7DNKDV0nu8JSrhCYtbNpXC9wL8DzGPyWwGCYbbsOBzT0/wCasy7HMcvsqA4K27/VufT/AJqV7iOX2RHAoGOhKFKKHABckqnQ9Mxq6facACOSTsAlsO4hywBUUkK9UpzJInwN60eHMxynzghSIKsplRVBSS2QkFJN5nTWLj+uVIOAGBxxRHJBShcLnSDkg6CfOve//jnVy2RHilBR2EqsFJUVSqYVqYExf+vGocRuOGCY4oWLQN05KTGVOqhAtzE3HOKphN8Qd5QRgUo+2CwgACN4EyTmTOfLAE6hXq01rVpIqknTuOU/JSR2QlkJAKmxGcrAHQESLxY3In2i0yNCSQHnKFPBMbKxCEhTcKkyEgWACbXuAQJT65nzoEVmOcQ71j6Py3SqaRkk9ngZ2rk8wIi2YxeBHeSPYj261Zuu9bv89VDcwmNkpTvUgSTewsdOtuVRXJuFUzNExZAW7bz29eWmYGDcx514qaeLW9x+3+N6DmUng20ht2CCODQC11RMC9q1qEl7Z4qW5FP7IRcxPdToYIuqOnMK+3rWFc5Tqfp9lbEkoJyJBMnIL+AKrx00t4eNbCbxjXyU7lvYZHC3wr7vpa93S9vsrhecXYjP16xWo3KrW0GlFKQlyVaDMfEel1BFUaLwCSRhwQHDiqYtTSQd6hRBXAvMGBrf7fEU2B5PYIySMDMIux1MkyyhSRnOa9s0XkTrUWgVAIqGcMOapl05LarjWqU2ttBGHZcecnI2kqVAkwOla0KLq1QU25kwk510SubI2ijEMtvNzkcSFDMIMHrRXouo1HU3Zgwk114SFlbTWgbQwoIBUUOZeAmLXOYKATadQqeUXNdVEO/CVIykTj9Ix8CFDo2gTm2WVOBSEqKSQIJ7osu4PM9R6qys7gwhxE/Pcm8Tgs53ZrqxwuITfnJuMwNjyuD7K6BXY04gn0FncJ3ouE2YtKypSmlCICbgDT19D76h9drmwARxTDCDJhPpZA0Q0P8AUfwrG9xPJXHcldoMLVlCS2kySCSVCw56ddK0pPa2S6T0UuBKANmPc3GdOSQOR8Opn+prTb09wPNK47UJ3CMLSkBRbURzzEW5CIrGo9rnSJCoAgILuGUp0HghBkpJN7ECD7Z05Cqa8NYRjilBJTmU9G/pn8KykankqUyno39M/hRI1PJCzXtnuKUpSVtiYsq+g8bV0NrMaACCoLSTKJhMA4lRKywsRYAZYPMzF5FS+qwjs3h1TDTvhNuo4TZAsdFn7BFZNOOZ5KjkrISYFkac1n8KRInM8kLuU9G/pn8KJGp5IQsSDlNkctFE8x4VTCJ38kjkqNA+GvMnkLfw61To9eueiAqblecKzDLAGSbTMzMTTvNuxGOqUGVRU5Tp3TzPpff+6mInx+iSzcbtAqVu2IUvMbpJygeKrCLTM8vYemnRAF6pgI3+ShzpMNSbuw8QWlKU8FOphSegGpSAdTFtR7a1baqW0ADYacPupNN0TOK08CkuMNQpBJVJJJ5HMQocrSJ8RXNUIZUdIOX2kK24tCKNkuBebO1lzZst9JmPVFqn8Qy7EGY9FVcMridmOpVm3iCBJgTPPT3n6R6JgNdjhEH166d8q4RjKi9kuEIyuNpy+MzxZhPqFvG/WgWhgmQcfKEFh1XTsl0BOVxsFKYJkknW8zrBo/EU8ZacU7h1XRs505/KNknJBM2ygTzuD1saNtTEYHf18kXDqqNbKcSgozoJVEGTAidep/8ANM2hhcHQcErhAiUbBYBaJzKbXMRBIiOtzb+udRUqtd7oITDSM0FrY7qRG9b7wOp5AiOupB9lW60sJm6UhTOqawmFWiApSFaxCjAAywD00rJ9RrsQCPRVAEJoMAaIa+kfw8TWd7ieSqO5UbbkqlKDxc1HoNLfb66ZMRieSQCNh2gFJhKAJ80noeUVD3SDJPiqAxT9YK0LEuoQhSnClKACVFRAAHOSbRVMa5zgGiTuhIkAYqYV5C0JU2UqQQCkpIII5RFooe1zXEOEHfKAQRgvNbYeSNqYNJVCsi8oy96QZgxFgJ1m4616Vna78FVIGEieH+Vi8jatW1jBCpJhJI7102C9E8uV+dulcVPEQM+Ge7etHZpdnLF1ti51RPP16Vq69OR5qBCvwem19AfjU9rQ808NQpwem19AfjR2tDzRhqFRZRmTxt875be0TeqF6DgeaWE7lfg9Nr6A/Gp7Wh5p4ahTg9Nr6A/GjtaHmjDUKiSjMrib5XyW56XtVG9AwPNLCdyvwem19AfjU9rQ808NQpwem19AfjR2tDzRhqFVso9Nv2pn99M3tDzQI1Ctwem19AfjS7Wh5ow1Cq5kgwto2OiL+y9MXpyPNBjULqMkDja05o/jQb05HmjDULvB6bX0B+NLtaHmjDUIb6kBPfbOmiIOo8apodOR5pGOCqgjqnXmPC3vGnTxpkHj69YoCSxu0m2hqlarQlKbn19B4czW1Og9+oHFQ54Cz30qWnM+tLaIkNp7yr6Hx99hyroaQ0xTEnU5BQZPvYIjG0Wm1pSlCA0qSDlM9OIEyQI6yNah1F72kkm93/JMPAPBbLKkc1tiwiUg8uV65HB2hWohZaMrOICc6C26SoGLJVzEToZFp6dK6TNWjegy3qFng10bitrg9Nr6A/GuPtaHmtcNQqulGUwtomDoiD7L6023pGB5oMRmF1OSO+19AfjQb2h5ow1C7wem19AfjS7Wh5ow1Cq2UX429eaJ6eOlM3tDzRhqFCUT3m465bc+U60dqMjzRhwUUUWhbfsT997igXtDzRhwVuD02voD8aXa0PNGGoVVFMiFN6XhNhca3vTxjI80YK3B6bX0B+NLtaHmjDUKjeXilbYvaUa2Gl7D+NUb2GB5pCOCPh8udMKbN9Epg6HxrN83TIPNUIlaNc60S+0ME2+0tpwZkLSUqEkSD4i49YrSlVdSeHsMEZJEAiCubOwLbDSGmk5UIGVIkmAPE3Ptoq1XVXl7zJOaGtDRAXnNvD/6ps8wTZ2TlmAUnnl4ZPPNNojWvRsv/wAKtj8Pz68vFY1P9Vq28QqHDGvDcHMSIX5nKJ15z4VxNEs9DTerOa5h3jB72p0QTzpvaJ3c0Aou/Pz/AKs1FwcOac+oU35+f9WaLg4c0T6hBceOdPe5+YZ5aDnVhounLmkTijb8/P8AqzUXBw5pz6hTfn5/1ZouDhzRPqEJDxzqPFoPMM89Ryqy0XRlzSnFF35+f9Wai4OHNOfUKb8/P+rNFwcOaJ9QqNPH5/sQTVFo4c0gVffn5/1Zqbg4c059QhvvHKrv6HVs1TWiRlzSJwVm3zA7+nyZpFgndzQCrb8/P+rNK4OHNOfUJTae0EoRK1KAkRKImCDbrW1GiXO7I6qXvAGKxziX3Qcsss3JWRciLkdBzmbda67lKmce07RZS52WASrWKQ3IYScwAKnFAZupICjbUawD461oWOfBqHDQZeuZUyB7qmGw5dSVGSFJUlRVeCDIUg6ROoECxoe8MMaERHdkUASJTCMQhlQ3SZWVZMxSQgEgdLAnXKPCoLHVG9s4Z8fQ1TkNOCUSHnvTU4m0FIhNo9AhJBFrzBN61OzpaAHjn1x47lOLu9aO3sSktJbcWS7AIhBBzRYjTU1z2Zhvl7B2e/ctKjhEHNauzcW6ppJcC0ri43f2+2uWtTYHm5Ed60a4xijPvnKrv6HVBA9p5VDWiRlzTJwVm31QLr0+TNIsE7uaJVt+fn/VmlcHDmnPqFRt437+vJBP9eqqLRw5pSuF45geL6BnnyouiN3NErrjxt39fQP2daA0cOaJV9+fn/VmpuDhzTn1CEt05geKwOqDOo0HOrDRBy5pTii78/P+rNRcHDmnPqEJl4yrvd7kg9Br0PhVuaIGXNIFGbdJUnva80EcjzqC0AHLmmDinKxVpPa+DU8w40lxTSlpKQ4nVJPMQQftHrFa0Kgp1GvIkA5HepcJBAXNi4FTDDTSnC6pCAkrVqqOdyfvNO0VRVqueGwCctENECFhbbWr86YEBSgnK5IClBJ4bZkgQozoSREHWRHdZgPwVYxjI3DXXcsnn9RoWviSN7aM0DuDykQdSbEeFcjJ2eOXHJWfeVWJj9LqdMvU/bTdE7uqQ8UXi/X/ALFTh/HqnjxU4v1/7FGH8eqMeKEucyfjeeuWeWlUIunLqljO9F4v1/7FTh/HqnjxU4v1/wCxRh/HqjHihInMr43lplnnrVGLoy6pYzvReL9f+xU4fx6p48VOL9f+xRh/HqjHiqN5v13sy/v50zHDqgTxV+L9f+xSw/j1RjxVHc2U/HaHXLHtptiRl1SMxvXN5lTKi6ABcygAe08qcS6BHVGQ3rLVtR12RhQ4qNVryhI9Vr/1Y10igynjWgcBMrO+53uSlk4VJKlEuPPp85UZAoHu6mDJ05awK02joAADWnnGqV0d5SrGIfdcsFCDoZypMELCuqVQZ5gkD16uZTpsx9aeI3KQXOKK2y0zG9K84yqKUkkAA8JIPoggCbRyqC59WbkRjn3Y8+CYAbmlsRi3VDdpzEpKkGLpUkm8wLda1bTY3tGMYPcpLicE1h8AlpEvkpBlKkgjkARzuoGdOURWTqpqOinjp60VBoaO0jM4jEPfEBaEQApZif8ASLW/qRUOZSp/6kE6evXBMFzvdTuF2UhpQUA6Vk3WrKVGx0vrWL67nggkRoJVhgaZxWlxfr/2K58P49VePFDfzZVfHaHXLHt8KpsSMuqRmN6sjNA+O05ZaRif29U8eKtxfr/2KWH8eqMeKo3mv8dryy/v50zHDqjHiuGc36Wf9M89PCjCN3VLmurzW+N9uX7PGgRw6p48Vfi/X/sUsP49UY8UNUyPjdDrlnl3f40xEbuqXNE4v1/7FLD+PVPHihM5pV8b3uWXoNfH+FU6MMuqQnijszmTO9187LGh6VDounLwlUM96erBWk9sKeDDhw4SXsh3YVoVcpuPvragKZqt2vuzjGil0wYzU2MX9w38Iyh7KN4E6ZucfwtRaNntXbL3ZwlDJgXs1gbcabO1MAVJXnCXcpCwEjhvmSUkqJHQiIruszniw1gCIls4Y56zhyKyeBtWrYxZBcgkq55IyxY3z2901yU/ckDxz6K3ZqjITHcJufPjn/m+3nVOJnPp9khCvlT6B+s/mqZOvT7J4adVMqfQP1n81EnXp9kYadUNaU5k8B52z/vzW/fVAmDj0SwlEyp9A/WfzVMnXp9k8NOqmVPoH6z+aiTr0+yMNOqGlKcyuE6C2fTXnmvVEmBj0SwlEyp9A/WfzVMnXp9k8NOqmVPoH6z+aiTr0+yMNOqo2lPoH6z+amSden2Sw0V8qfQP1n81KTr0+yeGnVZeP2q2klDbZccg2CyQP8xBI9nviumlZ3ntOMDuWbnjIDFKqwti5iiVhKc26QoQBpMZpP2c61FTG7RwnCSPQUXd7lffBxvybZTu18TaHZzJ55SCDqZkawdaV0sf2jmMCRkfWqcyMBlxQRs/dw46op+bmClE5jAmZkpgEJGomarbX+wwfQZeeUpXIxKL+cm82QghCxmC0qgyueIjlF5PW51qdi+7eBxG48N3rwTviYXU7IRmOYJyhQUDmElKgZSszeDBCjcaUG0OjAmY6jePJGzE4pdOJTBbwyCqBdRPCLi+t7ACPDnWhY6b9UxwUyMmhN4XZCc2Z471UmZMJ05X68+dZPtBiKeA6qxTE9rFabAT6JNh58cv83/iuZ069FYhdcQmU8B19OZseea1IEwceiZhEyp9A/WfzVMnXp9k8NOqo6lOU8BFjfeT9ma/qptJkY9PskYjJWSEx3D9Z/NQZ16fZGGnVdyp9A/WfzUpOvT7J4adVRtKb8B1+U9XzqZJ16fZLDRdKUyOE+rP6+eb7KJMZ9EYKKSm3AR/+z+a1AJ16fZGCtlT6B+s/mpSden2Tw06qikpkcJ0Ns8zcc81qYJjPolgr5U+gfrP5qUnXp9k8NOqo2lPFwE39OIsPnX9dUZwx6fZIQjMAZ0wki+ueeR5ZjUOm6ceiYzWhXOtEntjHbhhx3IpzdpKsidTHIVtQpbWo2nMSYkqXOuglTY2P37Db2RTe8SFZFaietFopbKq6nMwcwhjrzQVk7ZxAGOwaCocWeEmJJCTcDODbSYOvjbqs7JstV0ZRj45ZfVZvPban8YfKedFu/G70Onzqwp+55Z/4VOz9QhsqTH6HU94+Pq06eFU4Gf3JCOCJmT/AIf3/wAKmD/JGHBTMn/D+/8AhRB/kjDghLUMyfiYvMG3tt7vbVgGD7yWE7kXMn/D+/8AhUQf5J4cFMyf8P7/AOFEH+SMOCGgpzK+J5am3PS3v9lUQYHvJYTuRMyf8P7/AOFTB/knhwUzJ/w/v/hRB/kjDgksZtNpocQaJ5JF1H2RYdCa2p0H1DhP0UueG5wkHkLfALimmGz5gIzq+yfZ9lbtLaRhoLjruHr0VBl2cAICMcI3WHQ0kEWVEqOtySLQREG97VZpGb9Uk8PX0w1SvbmgK5Y35DisjASgAlRAJIm8EWAkzOtqV7ZC4JdJ9etyIvY5Iz2KQ0yFMhhccBUeJQHiCAdfvHKobTdUqRUvDfoEy4Nb2YSjmEeczzukyUmJ0JCbosdLg8tek1qKlNkRJz+uffuUlpM5IwxTTKobSHHFGMqSbT05JGa4AkgGo2b6olxgD144Zp3g3LNWTgFukKfUgJtDaTAieZHLqevOjatpiKYM6lO6XYuTzaEpTCQ2BBsPX9/7qwJLnSZ9D14qhACMFDN+i1Vztpblp0qYw37k+SthyLzudB3j4cre+pfPFMRwVnFCU/E63g20OttP3xSAMH3kHwRcyf8AD+/+FTB/knhwVHlJyn4jQ6G/strVNBke8gxG5dQpMD4j2n+FIgz+5GHBWzJ/w/v/AIUoP8kYcFVChf4nXmfutp0pkH+SMOC4VCf0Pv4efhrTgxvRhwXVKT+p9h++2n8KQB/kjDgrZk/4f3/wpQf5Iw4KiiJHxMReDbURmtVCY3+tEclfMn/D+/8AhUwf5Iw4IbSkyr4nXmfAaW0/jVEHD3khHBHYUM6Y3WvmG+h8KhwN05+KoRO5aFc60QMdi0MtqccUEoQJUo8gKunTdUeGMEk5JEgCSpgcYh5tLragpCxmSocwaKlN1N5Y8QRmhrg4SF5vbuX86YCwzZXSFE3jLBAEwZkcpt669GzT+CraS35rF/8AqtWziwQ5MBItxkzNjbLy9dclPFkZ8PurdmhsrAHxiRc+aDz9dNwxySB4om9HyqfoD8aV0/D1TnipvR8qn6A/Gi6fh6onihrXxJ8onnfKPumqA7J7PVKcc0Tej5VP0B+NTdPw9U54qbwfKp+gPxoun4eqJ4oaF8SjvE6C+UX15TaqI7I7PVKcc1MRjEITmU8kD/IPs60NpucYDTzQXAZlZf5weeMNkNt/KKSAT/lE/b91dOxp0hLxJ0B+azvudlgEHBLZbDhbcSp0AnO4kcRFiASZF7e3U1dQVHkB47Og3JNuiYOPFKNpcfJlRmQpLhEBIFxBB1vGVI1vOlam7SyHhr61JU4uT+BbZQkBDgUtSFFJKIExBEzwkwJGtqwqGo4y5sAETiraGgYFKb9x7hK1DMQCMoypT50/OSR1vbrWtxlPtRlxxOngeiiS7CVouOts51OvJUpwAFIbHEACBwzz5k20rnDX1IDGkAcfqtCQ2STml3HH8QkhSgy30gZ1C2vQc+XtrQClROAvHopJc7PAJ3AYNDQhJSOpgEm3M+OvhWNWo55k+vXVW1oGSYSoW4xy5D36/ZWccE/FBVp3h3TyHpf0asZ5eoSVweLvjvKvA6eupjDLRPfmiYdUeekWHmg8vXSeOCY71Z1d0+UTr6ItY+N6QGB7PVBPFE3o+VT9AfjU3T8PVOeKq6uUnyiTY2ygfbNqbRiOz1SJwzXUuCPjE/QH40i0/D1Tniu70fKp+gPxoun4eqJ4qraxfyiRf0R+NMg/D1SniuFdx5RPryjx5TRGGXVE8V1Sxbyifoi320Afx6pzxVt6PlU/QH40rp+HqieKopfEPKJMA3yi1xym9MDDJLxV96PlU/QH40rp+HqnPFDaWJV5RIv6IM2F9beqm4ZYdUgeKOwuVJ4wq+gSByPjUOENOCoZ5p+sFaFimEOIUhxIUhQhSVCQRzmqY9zHBzTBCRAIgrmEw6G0JQ2kJQkQlKRAA5RTe9z3FzjJOaAABAWFtjFEY/CN7wgKC1ZI72URJVNonSDPsrtoUwbLUfGUY6eCyef1GhZuM7XYMYpwZlFTZyLLbLpWCnMCCQjLlnSK6afs+0Gi0xgcRLmxj4zKg1WXiusdssHB4sVqdGHeZn5Oh3s20Tk3+oeaBVbqVYdtsF8pivqXeWv6Ol+WWnRn9Q809qzUqf21wXp4r6h3/wCOl+WWjRn9Q80bVupQj22wRUmF4k2+Rcm+kcGhg+7wq/yy0hpkN/qHmltWTmUU9tsF8pivqXf/AI6n8rtOjf6h5p7VmpXVdtcGNV4oTESw7z0/R8+XWkPZloOQZ/UPNG1bqUJHbTB5lceJ0H6F2bTM8GgP76s+zLRdGDf6h5pCq2cyk9s9psG6gFCsQXEGU5mHCJ5g8Hh9la2ew2im6HBsHPtDzUve0jCcE3h+3eCUkEuYkE2IDThvzAIResn+yrSCcG8x5qhWYRmUie0mzwtairE8RBLYYWJV86UXmJg8wTW34K1loADcN94dMVF+nO9WxnbRiBul4jIIkblwZSCDrkggi2X1a0U/ZlX94bP+4Y9Z8UOqjdKSZ2/gYWS9iAAtRASy4BzCZOThJEg+7lWzrJaZADW5D9w8d/JSHMjMphXbJmEow2+QjmvcuEeOVIR9v/ms/wAtqSXVrpOkj5yntRk1GwnaPZyFZlLxKnTcrUw5PrEotUPsVseIAaG6Xh5qg6mDMmU3ie22CiN5iZ1gsuaAiT3OVZM9l2mcm/1DzVGq3UpZHb7Z/d3zoMm26Xztplm518a0Psi1Z3RzHnyU7enlK6e3+zxHlnb5SCW13EwSOHWbTR+UWv4RzCNvT1Qj28wEfGu6EfFric2nd6Xqvym1T7o5jTvU7dmqL/bvABV3XhxK/RLmwv5uvXp4VP5VaiMGjdvHnyVbdk5qYft/s4SS+8BAmG125X4epih3si1nC4OY80CvT1V3PygbOlPl3ut216Qbjg/q9SPZFrg9hvMeaDaKeqIr8oGzhq++NDdtfO48zmKkeyLWf2N5jzVbenqVF9vMAoEJefJKTA3Th6/M0pj2TagZLW8x5pbZhwkq6u3GBSkFTmJSNJLLgE9JyVP5XaXGA1p/+w809swDElUP5QNnDV9/Sfi16HQ9zSn+UWv4G8x5o29PUqifyg7OEy+8JUQPJr8Pm69ao+yLWcmN5jzS29PUrh/KFs6fj3o67tc8/m0fk9sj3BzHml+Ip6qzn5QNnRO/fiYktrt+xrFIeyLXlcbzHmma9PUop7d4CY3uJmJjdOTHWMmnjU/lVqibreY809szUqn9usCSCl18iDfcuHmNODwNV+VWkAgtbzHmjbMORKue3eAAJ3uJgandOW9fBU/lVq+FvMeaNszUqrfbfBCZcxIlVoZcvb/JrY+6mfZdpMYN/qHmgVWalO7M7W4R19tpDj5WskJC21pBhKiblIGgNY1vZ9enSc9wbA0IO8cVTajSYBK9VXlrdKbX2enEMuMrKglxJSSkwYPStaFY0ajajcwZUubeBCrsbZqcMw2wgqKW0hIKtSB1gAU7RWdXquqOzJlDW3RAWHtl8jaeCRAhSHD3Uk8IHnFJUkXGhGtdtnYDYqrtCN538Misnn9RqFtDY2z2X1ukPtuucSlNF+DmJH6PhnUxy1qqVptdWkKYulowE3d3fik5lNrid/CV3eYPXeYwQcuuJGseHqvRFo0Z/YnLOPVBSjAoNlY0Re3wqOPXQRMpk+MeFWTanDJn9m5L9Ma9UVD+CPEHcbYa/wB6uJty4rq0vzqCy0jC6z+z0E5Ydeq4hGBTAC8YIISL4rUSRFvBX29aZNpOYZ/YlFPj1V0vYOyd5jBoR/xN80a2v6jpSLbRnDP7N3rcnLOPVcSrCGOPGjMBr8JHMRytc/f40EWgbmYf7EpZx6oSF4GSoOYySJJBxU3VobW4lEx0M6VRFqiCGf2aeQ+iP0+PVJdtdnYxoNp2fv1qWVKc8uswBAFi4Bcqv6q29nVrPULjaroAiOyPJRWa8Rs/mvLbMZxjRCMScQyFLJIbWICrKBMvwCZmLcjXqVnWeoL1G66BvG7L4Vg0PBh2C1GtlYpRCy7i1JnvCDKRJCkq+EmInnPOuU2ig2WhrAdOOkXVpcccZPrxVUpxMlOGdxq1CdIAF/OIfIVz+zpTmjE1msHr/bgl2smkrmM7PYtxsqWcWt0DMEkDLmElIn4RbiNzFOnbKDHw24G6743/ALdNyDScRJmfXFX7NYDaK3VIx6HktFslJ3y08aIKRwO9JNxyF6m11bI1gdZiC6ceyDgc8wnTbUJ/UWNisTtaEkFYkCQp+IICZjM6LZlSLm2UzcGuxjLBJBjwbxOg0z8Rqs3Gru+a0cCrF5f749iG3AojKlxBgEAySrEA3I7vT21z1RQn9BrSI3g/RvVW2/HbJn1xTqUOCV/CsSDEE+TMAzlmcRFwpRF9bjQVjLT2dm3r4/t4CVcHOSoou2UMTiCkSFk7ox4J/vEJMgD39aBcyNNs7s+vZxRjqeiqtlwAJS/is3CUjM2J5C3wie774FAcw4ljYx1/46pQdSipwWI3ig45jcojKRkzSRmWDL/CbTblS2tG4C1rJ359w/bj5p3XTiSk9uJ2iI+DqfWSriS4UJF7iAHjz5RWtmNkP+qGjSJP/ipftP2rFdb20mCW3BoB5Swy3GjsAD98c4rsafZpwBHLXwWJFdMBrbyQTu3IIgnONJmx3ttTp1is73stxAvDl9lUWgKhc24Vq4V5k97ygtaT+liIV9tVd9mBoxEHh9uCX68quHXttSuFK1KiY3ubwm7uvjrY9DTcPZoGJAHdH0QNuStjsvgNqHEsoxbbqWLgq3pBSQheWCHSTckc9fVHJbathFFzqBBd3cRO5aUm1bwv5LQRgscrFvInEN4QE7taFFxRKCE6qXmE8c2GgrnNWytoNd2TU3giM8dI0Vw8vOcI42E9mCg9jOEQJTFpkxCyLwNROhvpUfi6cRdZ68PXVPZnUoSdjYoyS7jATmBGWQRJy/pehE2HPwqjaaAiGs3b+e5K47Uog2RjMs/CMWF5iBIMZcxA0Xru4MelNT+Is96LjI+sd2vRO4/UquH2Li54n8WOEXSFESRxWz6SBy9+tN9poRgxnrLcgMdqULC7CxcBS3sWHCmF5Qog5ZCQJdEi4MH50xVvtVnmGtZG6eOe71gkKb8ySqLwGObxGGCVYheH3gDpWopyZjkGUhyTZXTx5wGK1lfSqEhofGECZjHTgkWvDhnC9phezjCFoWC6ooMpzvOKAMKEgKURMLUPbXjvttRzS3ATnAA00HALpFJoM/Va9ci0Se12XVsuJYWG3SkhCyJCTyOh+6taDqbajTUEtnEaqXTGCmxmXkMNpfWHHQkBaxoTzOg+6naHU3VXGmIbOAQwENF7NYW2cw2pgiEFScjgKoMJkayOdovIufCu2zwbFVEwZHisnztWrWxOCxKnFKRiciDGVG6SYiJ4iZMwfVNcrKtENAdTk6yflwWhDpzWTtbDYttCs2MCwrhyKaaTY2N1KAMDlN66qD6D3CKURvlx+UqHBwGJXn0bAU6mWAkhJI8mGSAZzBJId1Fq7zaxTMVDnre7pyWQZI7P0RUdl3yRmaUco9FrikHnviRBi3iPECDbqQGDs+LsOieyOnyXGuyr6UKhC82o4WdQDEeWjU8+nLWmbfSc4SRHe7yRszp8kNXZR4ggoXHeAysySAQP01jB6xc9BVC30wcxzd/xRszp8lrbG2NiWyQ2VYYKF1FDSpgkpB8qozxG9clotNF4l/bjiR37horaxwywWqrZuNP/AOdHSGEeMzJ9WkaVzCtZ/wDpf3FVdf8AF0Wg44EKSpxaQEtKzLPCNUSbmw9tYBt8EMGZEDPVUTBx0WPtzsaxiFrdKlBxV5BtOUJFo0hP7R9nXZvaVSi0MgQPOfr8lD6IdJXn9m/k0QoA4hboSNEBc8ovIIi2l6763ttzZ2QE6wsWWX4lr/2CwSUlGd1KZCiN4BeIBFrGJEiOfU1yfm1oc69AJ7vXVa7BgEKjP5O8CLpW8OHLZ3lObWJ715/dam72zaTmBy8PkkLOzcvQ7SPEgTJAV6+6fwrgo5E93zWrty8hi8JmQjI1h3YKp+EKKbqAs2MuikgX6ZdRXrMqXXG85wy90TlrxB6zkuYtkYAHvQl4EqIzYbAcV+J4kzb5t+d6oVQBg+ph/H7ouzuHNcGBUBfDYATGZO+N0p/0wSlP9dXtRP8AqVOGHrMpXeA5qyNnqEp+DYCLCA6b6QIy8jy9WnNGsMDtKnJO5wHNdcDdj+bUFYJBHwhmUwZF5+aD1EeFIX/+uY/2ux9ZIIHw9QjPYnfZt5gQsTICsU0qeGCYzECAANdPVUNZsouVY7mOG9Mm9m3qFbC4HC+US7gmmogoTvGlFRvqMwykUPq1+yWVS7XAiPFAazEFseKFh2cgCW2EISRm4FoTJIykwl0C5Av+8A1T3XpL3kniCfokGxkPXNbr2KQttaUpd4U/KJIHgQHCa4Wsc14JIxOh8gtiQQqYtpQcVLRghV1LEkZU68dxmBnwAqmOBYO1pu492mXFS4Y5IeyEEKHAAMseTUJtFhx6c/f0vVcgtz5j7evkmDFayk8bdnRx+cqRor5xrkB7Lsst3etd4TeA7p/zr/61VlV97wHyCpuXrVM1mqUoQpQhShClCEntXuD/AJjf/cRW1D3vA/8AaVD8vEfNdwb5U48mZyqAAjQFKT7byaVRkNaYzH1KbTJKbrJUk9r4hxthxbTe9cSklCPSPIVrQYx9RrXmATidFLiQJC5sbFOOsNuOtlpxSQVIPmk8qdoYynVc1hkA4HVDCS0Ep2sVS8324x7jTTZSVoaLkPONgZ0IgmxUQEZlBKSs90Gbaj0fZ1JlR7gYLo7IORM8zAxjesqzi0cN68ZtnYmPcW0rC4ZsIKQouBTbjgMyA46teZcakJOXlJ1r2LParKxrhWqGdIIHg0CB448AuZ7HkgtHnzWjitp7URCRgW0kRMPJAVzJGUgBRjLpr4VzsoWJ+JqkjuOHzw393FU51QYXeqea7SYlglWKQhplIMqUu5sCkIGYlRJkZRpE84rA2KjVEUSXOO4DnOWWv+VQqub72S9ZsjGl5lt0tqazpzZF94A6ZuhiDHKa8uvSFKoWAgxvGS6WmRK+JflYcI2k7BI4Ec/mivsvYgBsbe8/NeXaj+qUt2ZTmZJQELc3sKCzOVuBcD15vX7IrW2GKkOkCMI1U0/dWJt1aQ86G1cANoUSNLgX0BkV2WYE02l4xWbz2sF9+2nsdrFtIYeBKFNSYMEEFsgg+uvhKNpfZ3mpTzB816zmB4g6LPT2ESknd43GtJJslDoAA5ASgmALCSbV0fmxPv0mE6kdc96kUAMiVo7F7Nbh3enE4l85SkB5YUBJBJACRB4a57Rbtsy4KbW4z2RHrNUyldMyT3o21thDETncMEiwHIcpnmCQfXUULWaPuhDqd7Mqp7NNSTKjKgrKYyiOUQLco6U/xr4AhGyC6/gUtqBEkqzyTr3Taf69wFDapeDO6PmgtgrzmLwG9QiMLh3wMwO/SpMEwRkG6uFEZiegF1a16DKuzcZqObl7pnnjuy8llBIwE96We2M5HDgMATacxVyg/J+kLeoVo20s31qnTz0U3D8IUZ2CpNxs/AA2BAChYjivk5HQRfwodaw7A1qnTw3/AOE7h+ELfPZ3AplScIgKvB3SRc+MVw/jLUcDUMd602bNEn+Z2g2FDCN70aEoTbMrikAxOUz3oJmtfxLy+DUN3vO4YdeGSm4I93FWTsHDJRLeFQl7KIUlCQqRa0EQQnQ5rGg2usXQ6oS3icPU54J3BGAxRsNsjDLSo4jCoLiz5TgBzxoTMz7fs0qH2iswgUqhgZY5JhrTmMUw12ewSe7hALRZsCxv0rM2y0nOp1T2bNFxzZmHZaXuWVNSNEJyjlyFuQv4CgV6tV42jp7zKLrWgwIXca24pwndKUkBQSSVA3ToYVoVa205c6KZY1kXoOE5a+STpJyVdm4LItJLKkgA3GaQSEDmo68Yt08butVvNIvTy48O70EMbByWk4ribs53+cxoquYDsuyy+q0OYTOA7p/zr/61VnV97wHyCbcvWqZrNUpQhShClCFKEJPavcH/ADG/+4itqHveB/7Sofl4j5oWzly7iB0WP+kfvmqqjsM7vqhuZWjXOrSu1NoIw7LjzkhDaSpUCTA6CtaNF1aoKbMyUnODRJU2VtBGIZQ82SUOJCkyIMHqKK1F1Goab8wk1wcJCarJUg4vEIbQpbiglCRKirQDxq2Mc9wa0STkkSAJK8kXdiLUSh5htZmS09uibXJyKTJgk3r1bvtJre01xHFt75grD9HUeGCz32dlqhQ2o8hJEwMYqI68RJ08a3a63NwNnaT/ALPKAoLaRPvnmnNjYXYqHUFtxp14qyoW46XVZuQBUSArpEGsbQ/2i5hDmlrd4AuiPDcraKIMg4r29eMuhfJO2ewMQ9tJ3ENM75DZbSUTckoGlohMpPusbx9V7PtlGnY20nuukzj4/XH1C8+tSc6oXASuP7Px+icKpMa8TUEAhPBMykZpnKLdNC21rLmak+B78eOGueuaVx+ixu0PZLHuqzKw7aEgKl1KhBAAVmWQSdLCBe/hXZZfaFlpiA8k4YeMQMlD6DyZhfW8VhC6htAVkVuSUqvY8ABMEEj5swbdBXyjKmzc5xEi9iOffzXe5t6BwXjcc26y7uHtoNtLyBe8cC0pUFEpCUgvC6SkmZOt/H16ZZVZtadEuExAgkRjJ7O+Y+S53AtMF0eu9KYzaqWS4hePBWl1LQF5GYJJX8cIbTJuZ0Na07OagDm0cIJ5Th7pxKkmM3eua7tHGBtG9RtNt1BWlBCAolGcmCqHZsEqMRJiKKVK+646gQYJx3xpghxjG/65rc2PtTCK+DNFx59zEZihaStKSElUz5SEwExEk261xWihXbtHhoaGRIME4gcMVqxzDAkkn1qvQ4jBIbUnLmuFgytSvNJtmJg+qvPbVc8GY3bgN/BaloacF5jGYFDgQU4ZOJKM0EqW2EngUIG5gyq88hFzN/Tp1XMJBeWTGhnMfFuHXcFgWgxhPruSiuzjSikL2cmxCZDzlkjmBuhJ1t9tai21Gg3a5190Z81Oyac2/PyQ3dh3/wDtbShaJeWbJEJsWYsP31QtWH/yD/SN+f7kbP8Aj8/JaWIbecZDK8CFNpy5W98vLYaRudAbRXM11NlQ1G1YJmTdH/LerIJF0tw9cEdPZnClAJwywtY8qk71XLQqgZxPMg9YtUG3Vw4gPEDLIdN3rFPZMjL5oyuzmECkFOHUItOVyQAQU6JHKTz0A9UC21yCC/qNPXVPZMnAfNUd7HbKiVMKATJJKXPbJj76oe0rdMB/UJGhS0Wy3i2EpADrgSkACytBA1y+quM06pMlok93mtbzRvVca8hTKilbqgU2OVcH9inTa4VACBzHmhxBbvQ8RinErIGbLeJCwbJ/y6ZtTyHLnVMpsLcYnw18lJcQVMDjFKUApaiIM5AskEZPA8yoewdaKlINEgc44/ZDXEnFNrUnO3CnTx+clQHdVrKQKyAN12Ay3Eajir3hOYDun/Ov/rVWNX3vAfIKm5etUzWapShClCFKEKUISe1e4P8AmN/9xFbUPe8D/wBpUPy8R81fDNEKcJywpQIgXjKBxWuZB61L3AtaNPNMDEpms1SHiFICFFZSEAHMVRljnmm0R1qmBxcA3PdCRiMVzDLQpCS2UlBAKSmCkjlli0R0oeHBxDs98oERgi1KaS2zh1OMOIROZSYELyH6QBKfXFbWd4ZUa52Q4T0UvEtIC8a92cxkghBNjY41Y9WjF+VzXrtttnjP+wf8lzbJ/ooeL2DjjxJZUYSRlGOUkkXjRmCqCOImZ52BqmWuzZF2/wD6Y88uA8wmabtOqbwHZd9Tnli823FlIxairoLBAA9YPvrKrbqTWdiCeLBHzPyTFJxOOXevaYdrIlKQScoAlRkmLSSdT4147nXnE6roAgQvM7U7Nb191aphZSQUhomyQkiVpJGnI16NG27Om1o3d+s7jHNYOpXnE+SC/wBlc5OYKk3kN4cEkmVT5O8nrrVtt93L5v8ADekaM5/RK/2LhtxKcxUsGMyWIEgJEcEgQAbc561r+Zy9pMQNC7v1S2GH+F6nEsupQlTQCloQRkInNpYHMkAynU2rzGOY5xD8ic9Oh1W7gQJCwSMWVqcVgEqWqAcymzAAIES7YXNhzJru/QDQwVoA0nyWXbmbvrmi4PBvlYCsI0kKUVlxQQvKddA5OthGlTUqUg2RUJgRAkT0hMB05J/F4BxKDkaw7unAGgmbEaqciwJHtIrBlVjndpzhxmfoqLSBhHJZuDRi2k5UYNJuV3LdlFRMDynLMSNABauioaFQy6rw36d3PfKgXxk31zT+EVinVeXZDYSlWUhSTJIAAMKOoJOnKsHihTb+m6Zic/IKxfJ7QWDj9jOLDZVhw8qVgkkNlIIGmVlWYKIjwEDrHdStLGkw+6MOM83CI+aycwkDCfXcg4ns2MwyYFBAEBRcyqtpMYY9AJkn3CrZbcO1VPKf/L6JGlj7vrktMdlcJl+KUF5SLokAm58y4zXm0361zfj68+8InX76K9k3RAwnZFhCTCFJWUKTmCLjNKYMIHmGJHjVv9o1XOxMiRv0x11UiiAEzg+zOHSlOYPZhewMTytlif41nUt1UkxEKhSbvlce7JYNQIKX76xmB1mQQJBkAyKG+0LQ0yC3ojYs4ozPZzDIccdT8IC3AQs3uFGTYpgSb2HXrUuttZzAw3YGXggUmgk44o6tjskQS+R0y25HTJGoFQLTUGIu+vFPZjirrwmVoobU/GWAkpEfaipFSX3nBvP7p3YECUHFsLW5JS4oJkJUUgEhSYMEI4bkpmJgmPG2Pa1kAjHPHQ9/j3x4IgkrmzMKpCkkpcRwXIQCQYTCbpM3UsSOhve5WqBwIkHHXvxz7vQwGtIWmEqUtEKdMKk5kpAiCNcgOpGlc8gNOAy3E+avEkIuHdyApUlU51GySRBUVC4HQ1Dm3iCCMh8kwYRfhY9Ff0FfhU7M6jmneU+Fj0V/QV+FGzOo5ovKfCx6K/oK/CjZnUc0XlPhY9Ff0FfhRszqOaLynwseiv6Cvwo2Z1HNF5JbYSXmlNoSoKUU3KSAIUCSSegBNbUCKVQPccp+Sl/aEBZH5Peyrmz2nUOLSsrWFApm0CLzXX7Vt7LY9rmgiBvUUKRpggr1leUt0ttLAtvtLacEoWkpUJIsfEXFaUarqTxUZmMknAEQVzZmAbYaQy0IQgZUgkm3rNzRWqurPNR+ZQ1oaICarNNShClCFKEKUIUoQpQhShClCFKEKUIUoQpQhShClCFKEKUIUoQpQhShClCFKEKUIUoQpQhShClCFKEKUIUoQpQhShClCFKEKUIUoQpQhShClCFKEKUIUoQpQhShClCFKEKUIUoQpQhShClCFKEKUIUoQpQhShClCFKEKUIUoQpQhShClCFKEKUIUoQpQhShClCFKEKUIUoQpQhShC//2Q=="/>
          <p:cNvSpPr>
            <a:spLocks noChangeAspect="1" noChangeArrowheads="1"/>
          </p:cNvSpPr>
          <p:nvPr/>
        </p:nvSpPr>
        <p:spPr bwMode="auto">
          <a:xfrm>
            <a:off x="215900" y="-2317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8" name="7 CuadroTexto"/>
          <p:cNvSpPr txBox="1"/>
          <p:nvPr/>
        </p:nvSpPr>
        <p:spPr>
          <a:xfrm>
            <a:off x="7101445" y="4108864"/>
            <a:ext cx="748146" cy="184666"/>
          </a:xfrm>
          <a:prstGeom prst="rect">
            <a:avLst/>
          </a:prstGeom>
          <a:solidFill>
            <a:schemeClr val="bg2"/>
          </a:solidFill>
        </p:spPr>
        <p:txBody>
          <a:bodyPr wrap="square" rtlCol="0">
            <a:spAutoFit/>
          </a:bodyPr>
          <a:lstStyle/>
          <a:p>
            <a:endParaRPr lang="es-CO" dirty="0"/>
          </a:p>
        </p:txBody>
      </p:sp>
      <p:sp>
        <p:nvSpPr>
          <p:cNvPr id="9" name="8 Cara sonriente">
            <a:hlinkClick r:id="rId3" action="ppaction://hlinksldjump"/>
          </p:cNvPr>
          <p:cNvSpPr/>
          <p:nvPr/>
        </p:nvSpPr>
        <p:spPr>
          <a:xfrm>
            <a:off x="8545239" y="6265386"/>
            <a:ext cx="494177" cy="457200"/>
          </a:xfrm>
          <a:prstGeom prst="smileyFace">
            <a:avLst/>
          </a:prstGeom>
          <a:blipFill>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228559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i="1" dirty="0" smtClean="0"/>
              <a:t>APORTES PILA</a:t>
            </a:r>
            <a:endParaRPr lang="es-MX" i="1" dirty="0"/>
          </a:p>
        </p:txBody>
      </p:sp>
      <p:sp>
        <p:nvSpPr>
          <p:cNvPr id="3" name="2 CuadroTexto"/>
          <p:cNvSpPr txBox="1"/>
          <p:nvPr/>
        </p:nvSpPr>
        <p:spPr>
          <a:xfrm>
            <a:off x="368136" y="3270965"/>
            <a:ext cx="8360228" cy="3785652"/>
          </a:xfrm>
          <a:prstGeom prst="rect">
            <a:avLst/>
          </a:prstGeom>
          <a:noFill/>
        </p:spPr>
        <p:txBody>
          <a:bodyPr wrap="square" rtlCol="0">
            <a:spAutoFit/>
          </a:bodyPr>
          <a:lstStyle/>
          <a:p>
            <a:r>
              <a:rPr lang="es-CO" sz="2000" dirty="0" smtClean="0">
                <a:solidFill>
                  <a:schemeClr val="tx2"/>
                </a:solidFill>
              </a:rPr>
              <a:t>Este </a:t>
            </a:r>
            <a:r>
              <a:rPr lang="es-CO" sz="2000" dirty="0">
                <a:solidFill>
                  <a:schemeClr val="tx2"/>
                </a:solidFill>
              </a:rPr>
              <a:t>instrumento liquida los aportes que deben ser pagados de conformidad con las normas que rigen cada subsistema y le informa al aportante el valor total que debe pagar y el subtotal por cada subsistema</a:t>
            </a:r>
            <a:r>
              <a:rPr lang="es-CO" sz="2000" dirty="0" smtClean="0">
                <a:solidFill>
                  <a:schemeClr val="tx2"/>
                </a:solidFill>
              </a:rPr>
              <a:t>.</a:t>
            </a:r>
          </a:p>
          <a:p>
            <a:endParaRPr lang="es-CO" sz="2000" dirty="0">
              <a:solidFill>
                <a:schemeClr val="tx2"/>
              </a:solidFill>
            </a:endParaRPr>
          </a:p>
          <a:p>
            <a:endParaRPr lang="es-CO" sz="2000" dirty="0">
              <a:solidFill>
                <a:schemeClr val="tx2"/>
              </a:solidFill>
            </a:endParaRPr>
          </a:p>
          <a:p>
            <a:r>
              <a:rPr lang="es-CO" sz="2000" dirty="0">
                <a:solidFill>
                  <a:schemeClr val="tx2"/>
                </a:solidFill>
              </a:rPr>
              <a:t/>
            </a:r>
            <a:br>
              <a:rPr lang="es-CO" sz="2000" dirty="0">
                <a:solidFill>
                  <a:schemeClr val="tx2"/>
                </a:solidFill>
              </a:rPr>
            </a:br>
            <a:r>
              <a:rPr lang="es-CO" sz="2000" dirty="0">
                <a:solidFill>
                  <a:schemeClr val="tx2"/>
                </a:solidFill>
              </a:rPr>
              <a:t>El valor se determina según la información que cada persona incluya en la Pila porque en ella debe señalarse cuánto es el ingreso de la persona (</a:t>
            </a:r>
            <a:r>
              <a:rPr lang="es-CO" sz="2000" dirty="0" err="1">
                <a:solidFill>
                  <a:schemeClr val="tx2"/>
                </a:solidFill>
              </a:rPr>
              <a:t>IBC</a:t>
            </a:r>
            <a:r>
              <a:rPr lang="es-CO" sz="2000" dirty="0">
                <a:solidFill>
                  <a:schemeClr val="tx2"/>
                </a:solidFill>
              </a:rPr>
              <a:t>); cuál es su condición, si es pensionado, estudiante, trabajador doméstico, independiente o dependiente, madre comunitaria, si pertenece a la carrera diplomática, entre otras condiciones o tipos de cotizantes que existen.</a:t>
            </a:r>
            <a:br>
              <a:rPr lang="es-CO" sz="2000" dirty="0">
                <a:solidFill>
                  <a:schemeClr val="tx2"/>
                </a:solidFill>
              </a:rPr>
            </a:br>
            <a:endParaRPr lang="es-CO" sz="2000" dirty="0">
              <a:solidFill>
                <a:schemeClr val="tx2"/>
              </a:solidFill>
            </a:endParaRPr>
          </a:p>
        </p:txBody>
      </p:sp>
      <p:sp>
        <p:nvSpPr>
          <p:cNvPr id="4" name="3 CuadroTexto"/>
          <p:cNvSpPr txBox="1"/>
          <p:nvPr/>
        </p:nvSpPr>
        <p:spPr>
          <a:xfrm>
            <a:off x="285009" y="1199401"/>
            <a:ext cx="6210793" cy="1323439"/>
          </a:xfrm>
          <a:prstGeom prst="rect">
            <a:avLst/>
          </a:prstGeom>
          <a:noFill/>
        </p:spPr>
        <p:txBody>
          <a:bodyPr wrap="square" rtlCol="0">
            <a:spAutoFit/>
          </a:bodyPr>
          <a:lstStyle/>
          <a:p>
            <a:r>
              <a:rPr lang="es-CO" sz="2000" dirty="0">
                <a:solidFill>
                  <a:schemeClr val="tx2"/>
                </a:solidFill>
              </a:rPr>
              <a:t>La Planilla Integrada de Liquidación de Aportes (Pila) es un formato inteligente que le permite, a todas las personas y empresas, liquidar y pagar sus aportes al Sistema de la Protección </a:t>
            </a:r>
            <a:r>
              <a:rPr lang="es-CO" sz="2000" dirty="0" smtClean="0">
                <a:solidFill>
                  <a:schemeClr val="tx2"/>
                </a:solidFill>
              </a:rPr>
              <a:t>Social.</a:t>
            </a:r>
            <a:endParaRPr lang="es-CO"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8985" y="909134"/>
            <a:ext cx="902623" cy="644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1012761"/>
            <a:ext cx="888670" cy="362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1608" y="1574523"/>
            <a:ext cx="762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8985" y="1619035"/>
            <a:ext cx="480251" cy="480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44544" y="1231499"/>
            <a:ext cx="367640" cy="49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64944" y="1859160"/>
            <a:ext cx="959200" cy="718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11 Flecha abajo"/>
          <p:cNvSpPr/>
          <p:nvPr/>
        </p:nvSpPr>
        <p:spPr>
          <a:xfrm>
            <a:off x="4001984" y="4314031"/>
            <a:ext cx="748146" cy="74812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3" name="12 Cara sonriente">
            <a:hlinkClick r:id="rId8" action="ppaction://hlinksldjump"/>
          </p:cNvPr>
          <p:cNvSpPr/>
          <p:nvPr/>
        </p:nvSpPr>
        <p:spPr>
          <a:xfrm>
            <a:off x="8545239" y="6265386"/>
            <a:ext cx="494177" cy="457200"/>
          </a:xfrm>
          <a:prstGeom prst="smileyFace">
            <a:avLst/>
          </a:prstGeom>
          <a:blipFill>
            <a:blip r:embed="rId9"/>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2354216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O" dirty="0" smtClean="0"/>
              <a:t>OBSERVACIONES </a:t>
            </a:r>
            <a:endParaRPr lang="es-CO" dirty="0"/>
          </a:p>
        </p:txBody>
      </p:sp>
      <p:sp>
        <p:nvSpPr>
          <p:cNvPr id="3" name="2 Rectángulo"/>
          <p:cNvSpPr/>
          <p:nvPr/>
        </p:nvSpPr>
        <p:spPr>
          <a:xfrm>
            <a:off x="322365" y="1391124"/>
            <a:ext cx="6377049" cy="1938992"/>
          </a:xfrm>
          <a:prstGeom prst="rect">
            <a:avLst/>
          </a:prstGeom>
        </p:spPr>
        <p:txBody>
          <a:bodyPr wrap="square">
            <a:spAutoFit/>
          </a:bodyPr>
          <a:lstStyle/>
          <a:p>
            <a:pPr marL="285750" indent="-285750">
              <a:buFont typeface="Wingdings" pitchFamily="2" charset="2"/>
              <a:buChar char="q"/>
            </a:pPr>
            <a:r>
              <a:rPr lang="es-CO" sz="2400" b="1" dirty="0" smtClean="0">
                <a:solidFill>
                  <a:schemeClr val="accent1">
                    <a:lumMod val="75000"/>
                  </a:schemeClr>
                </a:solidFill>
              </a:rPr>
              <a:t>Nombre </a:t>
            </a:r>
            <a:r>
              <a:rPr lang="es-CO" sz="2400" b="1" dirty="0">
                <a:solidFill>
                  <a:schemeClr val="accent1">
                    <a:lumMod val="75000"/>
                  </a:schemeClr>
                </a:solidFill>
              </a:rPr>
              <a:t>no concuerda con </a:t>
            </a:r>
            <a:r>
              <a:rPr lang="es-CO" sz="2400" b="1" dirty="0" smtClean="0">
                <a:solidFill>
                  <a:schemeClr val="accent1">
                    <a:lumMod val="75000"/>
                  </a:schemeClr>
                </a:solidFill>
              </a:rPr>
              <a:t>Registraduría. </a:t>
            </a:r>
            <a:endParaRPr lang="es-CO" sz="2400" dirty="0">
              <a:solidFill>
                <a:schemeClr val="accent1">
                  <a:lumMod val="75000"/>
                </a:schemeClr>
              </a:solidFill>
            </a:endParaRPr>
          </a:p>
          <a:p>
            <a:pPr marL="285750" indent="-285750">
              <a:buFont typeface="Wingdings" pitchFamily="2" charset="2"/>
              <a:buChar char="q"/>
            </a:pPr>
            <a:r>
              <a:rPr lang="es-CO" sz="2400" b="1" dirty="0" smtClean="0">
                <a:solidFill>
                  <a:schemeClr val="accent1">
                    <a:lumMod val="75000"/>
                  </a:schemeClr>
                </a:solidFill>
              </a:rPr>
              <a:t>Su </a:t>
            </a:r>
            <a:r>
              <a:rPr lang="es-CO" sz="2400" b="1" dirty="0">
                <a:solidFill>
                  <a:schemeClr val="accent1">
                    <a:lumMod val="75000"/>
                  </a:schemeClr>
                </a:solidFill>
              </a:rPr>
              <a:t>empleador presenta deuda por no pago. </a:t>
            </a:r>
            <a:endParaRPr lang="es-CO" sz="2400" dirty="0">
              <a:solidFill>
                <a:schemeClr val="accent1">
                  <a:lumMod val="75000"/>
                </a:schemeClr>
              </a:solidFill>
            </a:endParaRPr>
          </a:p>
          <a:p>
            <a:pPr marL="285750" indent="-285750">
              <a:buFont typeface="Wingdings" pitchFamily="2" charset="2"/>
              <a:buChar char="q"/>
            </a:pPr>
            <a:r>
              <a:rPr lang="es-CO" sz="2400" b="1" dirty="0" smtClean="0">
                <a:solidFill>
                  <a:schemeClr val="accent1">
                    <a:lumMod val="75000"/>
                  </a:schemeClr>
                </a:solidFill>
              </a:rPr>
              <a:t>Pagos </a:t>
            </a:r>
            <a:r>
              <a:rPr lang="es-CO" sz="2400" b="1" dirty="0">
                <a:solidFill>
                  <a:schemeClr val="accent1">
                    <a:lumMod val="75000"/>
                  </a:schemeClr>
                </a:solidFill>
              </a:rPr>
              <a:t>en proceso de verificación </a:t>
            </a:r>
            <a:endParaRPr lang="es-CO" sz="2400" dirty="0">
              <a:solidFill>
                <a:schemeClr val="accent1">
                  <a:lumMod val="75000"/>
                </a:schemeClr>
              </a:solidFill>
            </a:endParaRPr>
          </a:p>
          <a:p>
            <a:pPr marL="285750" indent="-285750">
              <a:buFont typeface="Wingdings" pitchFamily="2" charset="2"/>
              <a:buChar char="q"/>
            </a:pPr>
            <a:r>
              <a:rPr lang="es-CO" sz="2400" b="1" dirty="0" smtClean="0">
                <a:solidFill>
                  <a:schemeClr val="accent1">
                    <a:lumMod val="75000"/>
                  </a:schemeClr>
                </a:solidFill>
              </a:rPr>
              <a:t>Aportes </a:t>
            </a:r>
            <a:r>
              <a:rPr lang="es-CO" sz="2400" b="1" dirty="0">
                <a:solidFill>
                  <a:schemeClr val="accent1">
                    <a:lumMod val="75000"/>
                  </a:schemeClr>
                </a:solidFill>
              </a:rPr>
              <a:t>devueltos por estar vinculada al RAIS. </a:t>
            </a:r>
            <a:endParaRPr lang="es-CO" sz="2400" dirty="0">
              <a:solidFill>
                <a:schemeClr val="accent1">
                  <a:lumMod val="75000"/>
                </a:schemeClr>
              </a:solidFill>
            </a:endParaRPr>
          </a:p>
          <a:p>
            <a:pPr marL="285750" indent="-285750">
              <a:buFont typeface="Wingdings" pitchFamily="2" charset="2"/>
              <a:buChar char="q"/>
            </a:pPr>
            <a:r>
              <a:rPr lang="es-CO" sz="2400" b="1" dirty="0" smtClean="0">
                <a:solidFill>
                  <a:schemeClr val="accent1">
                    <a:lumMod val="75000"/>
                  </a:schemeClr>
                </a:solidFill>
              </a:rPr>
              <a:t>Pagos </a:t>
            </a:r>
            <a:r>
              <a:rPr lang="es-CO" sz="2400" b="1" dirty="0">
                <a:solidFill>
                  <a:schemeClr val="accent1">
                    <a:lumMod val="75000"/>
                  </a:schemeClr>
                </a:solidFill>
              </a:rPr>
              <a:t>aplicados a periodos anteriores.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158" y="4262376"/>
            <a:ext cx="1714500" cy="183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7529" y="909134"/>
            <a:ext cx="2324100"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2351313" y="3882366"/>
            <a:ext cx="6672201" cy="2308324"/>
          </a:xfrm>
          <a:prstGeom prst="rect">
            <a:avLst/>
          </a:prstGeom>
          <a:noFill/>
        </p:spPr>
        <p:txBody>
          <a:bodyPr wrap="square" rtlCol="0">
            <a:spAutoFit/>
          </a:bodyPr>
          <a:lstStyle/>
          <a:p>
            <a:pPr marL="285750" indent="-285750">
              <a:buFont typeface="Wingdings" pitchFamily="2" charset="2"/>
              <a:buChar char="q"/>
            </a:pPr>
            <a:r>
              <a:rPr lang="es-ES_tradnl" sz="2400" b="1" dirty="0">
                <a:solidFill>
                  <a:schemeClr val="accent1">
                    <a:lumMod val="75000"/>
                  </a:schemeClr>
                </a:solidFill>
              </a:rPr>
              <a:t>Deuda presunta o pago aplicado de periodos posteriores.</a:t>
            </a:r>
            <a:endParaRPr lang="es-CO" sz="2400" dirty="0">
              <a:solidFill>
                <a:schemeClr val="accent1">
                  <a:lumMod val="75000"/>
                </a:schemeClr>
              </a:solidFill>
            </a:endParaRPr>
          </a:p>
          <a:p>
            <a:pPr marL="285750" indent="-285750">
              <a:buFont typeface="Wingdings" pitchFamily="2" charset="2"/>
              <a:buChar char="q"/>
            </a:pPr>
            <a:r>
              <a:rPr lang="es-CO" sz="2400" b="1" dirty="0">
                <a:solidFill>
                  <a:schemeClr val="accent1">
                    <a:lumMod val="75000"/>
                  </a:schemeClr>
                </a:solidFill>
              </a:rPr>
              <a:t>No registra relación laboral para este pago. </a:t>
            </a:r>
            <a:endParaRPr lang="es-CO" sz="2400" dirty="0">
              <a:solidFill>
                <a:schemeClr val="accent1">
                  <a:lumMod val="75000"/>
                </a:schemeClr>
              </a:solidFill>
            </a:endParaRPr>
          </a:p>
          <a:p>
            <a:pPr marL="285750" indent="-285750">
              <a:buFont typeface="Wingdings" pitchFamily="2" charset="2"/>
              <a:buChar char="q"/>
            </a:pPr>
            <a:r>
              <a:rPr lang="es-CO" sz="2400" b="1" dirty="0">
                <a:solidFill>
                  <a:schemeClr val="accent1">
                    <a:lumMod val="75000"/>
                  </a:schemeClr>
                </a:solidFill>
              </a:rPr>
              <a:t>No esta vinculada por afiliación. </a:t>
            </a:r>
          </a:p>
          <a:p>
            <a:pPr marL="285750" indent="-285750">
              <a:buFont typeface="Wingdings" pitchFamily="2" charset="2"/>
              <a:buChar char="q"/>
            </a:pPr>
            <a:r>
              <a:rPr lang="es-ES_tradnl" sz="2400" b="1" dirty="0">
                <a:solidFill>
                  <a:schemeClr val="accent1">
                    <a:lumMod val="75000"/>
                  </a:schemeClr>
                </a:solidFill>
              </a:rPr>
              <a:t>Ciclos Dobles</a:t>
            </a:r>
            <a:endParaRPr lang="es-CO" sz="2400" dirty="0">
              <a:solidFill>
                <a:schemeClr val="accent1">
                  <a:lumMod val="75000"/>
                </a:schemeClr>
              </a:solidFill>
            </a:endParaRPr>
          </a:p>
          <a:p>
            <a:endParaRPr lang="es-CO" sz="2400" dirty="0"/>
          </a:p>
        </p:txBody>
      </p:sp>
    </p:spTree>
    <p:extLst>
      <p:ext uri="{BB962C8B-B14F-4D97-AF65-F5344CB8AC3E}">
        <p14:creationId xmlns:p14="http://schemas.microsoft.com/office/powerpoint/2010/main" val="29692520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8597" y="4208458"/>
            <a:ext cx="2571677" cy="1422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p:txBody>
          <a:bodyPr>
            <a:normAutofit/>
          </a:bodyPr>
          <a:lstStyle/>
          <a:p>
            <a:r>
              <a:rPr lang="es-MX" sz="3200" b="1" dirty="0" smtClean="0"/>
              <a:t>RÉGIMEN SUBSIDIADO</a:t>
            </a:r>
            <a:endParaRPr lang="es-MX" sz="3200" dirty="0"/>
          </a:p>
        </p:txBody>
      </p:sp>
      <p:sp>
        <p:nvSpPr>
          <p:cNvPr id="3" name="2 CuadroTexto"/>
          <p:cNvSpPr txBox="1"/>
          <p:nvPr/>
        </p:nvSpPr>
        <p:spPr>
          <a:xfrm>
            <a:off x="391886" y="1255825"/>
            <a:ext cx="8360228" cy="3016210"/>
          </a:xfrm>
          <a:prstGeom prst="rect">
            <a:avLst/>
          </a:prstGeom>
          <a:noFill/>
        </p:spPr>
        <p:txBody>
          <a:bodyPr wrap="square" rtlCol="0">
            <a:spAutoFit/>
          </a:bodyPr>
          <a:lstStyle/>
          <a:p>
            <a:r>
              <a:rPr lang="es-CO" sz="2800" dirty="0">
                <a:solidFill>
                  <a:schemeClr val="accent1">
                    <a:lumMod val="75000"/>
                  </a:schemeClr>
                </a:solidFill>
              </a:rPr>
              <a:t>¿Qué es el Régimen Subsidiado? </a:t>
            </a:r>
          </a:p>
          <a:p>
            <a:endParaRPr lang="es-CO" sz="2800" dirty="0">
              <a:solidFill>
                <a:schemeClr val="accent1">
                  <a:lumMod val="75000"/>
                </a:schemeClr>
              </a:solidFill>
            </a:endParaRPr>
          </a:p>
          <a:p>
            <a:pPr algn="just"/>
            <a:r>
              <a:rPr lang="es-CO" sz="2400" dirty="0">
                <a:solidFill>
                  <a:schemeClr val="accent1">
                    <a:lumMod val="75000"/>
                  </a:schemeClr>
                </a:solidFill>
              </a:rPr>
              <a:t>Es aquél mediante el cual, los grupos de población que por sus características y condiciones socioeconómicas, pueden realizar sus aportes al Sistema General de Pensiones mediante el subsidio temporal de sus aportes por parte del Fondo de Solidaridad </a:t>
            </a:r>
            <a:r>
              <a:rPr lang="es-CO" sz="2400" dirty="0" smtClean="0">
                <a:solidFill>
                  <a:schemeClr val="accent1">
                    <a:lumMod val="75000"/>
                  </a:schemeClr>
                </a:solidFill>
              </a:rPr>
              <a:t>Pensional, administrado por el consorcio COLOMBIA MAYOR.</a:t>
            </a:r>
            <a:r>
              <a:rPr lang="es-CO" sz="2400" dirty="0">
                <a:solidFill>
                  <a:schemeClr val="accent1">
                    <a:lumMod val="75000"/>
                  </a:schemeClr>
                </a:solidFill>
              </a:rPr>
              <a:t/>
            </a:r>
            <a:br>
              <a:rPr lang="es-CO" sz="2400" dirty="0">
                <a:solidFill>
                  <a:schemeClr val="accent1">
                    <a:lumMod val="75000"/>
                  </a:schemeClr>
                </a:solidFill>
              </a:rPr>
            </a:br>
            <a:endParaRPr lang="es-MX" sz="1400" dirty="0">
              <a:solidFill>
                <a:schemeClr val="accent1">
                  <a:lumMod val="75000"/>
                </a:schemeClr>
              </a:solidFill>
            </a:endParaRPr>
          </a:p>
        </p:txBody>
      </p:sp>
      <p:sp>
        <p:nvSpPr>
          <p:cNvPr id="5" name="4 Llamada rectangular"/>
          <p:cNvSpPr/>
          <p:nvPr/>
        </p:nvSpPr>
        <p:spPr>
          <a:xfrm>
            <a:off x="380018" y="4087369"/>
            <a:ext cx="2773580" cy="369332"/>
          </a:xfrm>
          <a:prstGeom prst="wedgeRectCallout">
            <a:avLst>
              <a:gd name="adj1" fmla="val 54094"/>
              <a:gd name="adj2" fmla="val 13323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MADRES COMUNITARIAS</a:t>
            </a:r>
            <a:endParaRPr lang="es-CO" dirty="0"/>
          </a:p>
        </p:txBody>
      </p:sp>
      <p:sp>
        <p:nvSpPr>
          <p:cNvPr id="6" name="5 Llamada rectangular"/>
          <p:cNvSpPr/>
          <p:nvPr/>
        </p:nvSpPr>
        <p:spPr>
          <a:xfrm>
            <a:off x="522515" y="5877658"/>
            <a:ext cx="3532909" cy="605364"/>
          </a:xfrm>
          <a:prstGeom prst="wedgeRectCallout">
            <a:avLst>
              <a:gd name="adj1" fmla="val 28474"/>
              <a:gd name="adj2" fmla="val -10890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a:t>TRABAJADORES </a:t>
            </a:r>
            <a:r>
              <a:rPr lang="es-ES_tradnl" dirty="0" smtClean="0"/>
              <a:t>INDEPENDIENTES URBANOS II Y III</a:t>
            </a:r>
            <a:endParaRPr lang="es-CO" dirty="0"/>
          </a:p>
        </p:txBody>
      </p:sp>
      <p:sp>
        <p:nvSpPr>
          <p:cNvPr id="7" name="6 Llamada rectangular"/>
          <p:cNvSpPr/>
          <p:nvPr/>
        </p:nvSpPr>
        <p:spPr>
          <a:xfrm>
            <a:off x="160990" y="4918736"/>
            <a:ext cx="2773580" cy="496412"/>
          </a:xfrm>
          <a:prstGeom prst="wedgeRectCallout">
            <a:avLst>
              <a:gd name="adj1" fmla="val 63514"/>
              <a:gd name="adj2" fmla="val -155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TRABAJADORES INDEPENDIENTES</a:t>
            </a:r>
            <a:endParaRPr lang="es-CO" dirty="0"/>
          </a:p>
        </p:txBody>
      </p:sp>
      <p:sp>
        <p:nvSpPr>
          <p:cNvPr id="8" name="7 Llamada rectangular"/>
          <p:cNvSpPr/>
          <p:nvPr/>
        </p:nvSpPr>
        <p:spPr>
          <a:xfrm>
            <a:off x="5943593" y="4714504"/>
            <a:ext cx="3034145" cy="700644"/>
          </a:xfrm>
          <a:prstGeom prst="wedgeRectCallout">
            <a:avLst>
              <a:gd name="adj1" fmla="val -57350"/>
              <a:gd name="adj2" fmla="val -774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a:t>TRABAJADORES </a:t>
            </a:r>
            <a:r>
              <a:rPr lang="es-ES_tradnl" dirty="0" smtClean="0"/>
              <a:t>INDEPENDIENTES RURALES II Y III </a:t>
            </a:r>
            <a:endParaRPr lang="es-CO" dirty="0"/>
          </a:p>
        </p:txBody>
      </p:sp>
      <p:sp>
        <p:nvSpPr>
          <p:cNvPr id="9" name="8 Llamada rectangular"/>
          <p:cNvSpPr/>
          <p:nvPr/>
        </p:nvSpPr>
        <p:spPr>
          <a:xfrm>
            <a:off x="5890147" y="4100174"/>
            <a:ext cx="2773580" cy="369332"/>
          </a:xfrm>
          <a:prstGeom prst="wedgeRectCallout">
            <a:avLst>
              <a:gd name="adj1" fmla="val -57227"/>
              <a:gd name="adj2" fmla="val 9143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DISCAPACITADOS</a:t>
            </a:r>
            <a:endParaRPr lang="es-CO" dirty="0"/>
          </a:p>
        </p:txBody>
      </p:sp>
      <p:sp>
        <p:nvSpPr>
          <p:cNvPr id="10" name="9 Llamada rectangular"/>
          <p:cNvSpPr/>
          <p:nvPr/>
        </p:nvSpPr>
        <p:spPr>
          <a:xfrm>
            <a:off x="5391397" y="5877658"/>
            <a:ext cx="2284021" cy="302682"/>
          </a:xfrm>
          <a:prstGeom prst="wedgeRectCallout">
            <a:avLst>
              <a:gd name="adj1" fmla="val -50518"/>
              <a:gd name="adj2" fmla="val -12851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CONCEJALES</a:t>
            </a:r>
            <a:endParaRPr lang="es-CO" dirty="0"/>
          </a:p>
        </p:txBody>
      </p:sp>
      <p:sp>
        <p:nvSpPr>
          <p:cNvPr id="12" name="11 Llamada rectangular"/>
          <p:cNvSpPr/>
          <p:nvPr/>
        </p:nvSpPr>
        <p:spPr>
          <a:xfrm>
            <a:off x="4249386" y="6331681"/>
            <a:ext cx="2284021" cy="302682"/>
          </a:xfrm>
          <a:prstGeom prst="wedgeRectCallout">
            <a:avLst>
              <a:gd name="adj1" fmla="val -42199"/>
              <a:gd name="adj2" fmla="val -26583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DESOCUPADOS</a:t>
            </a:r>
            <a:endParaRPr lang="es-CO" dirty="0"/>
          </a:p>
        </p:txBody>
      </p:sp>
    </p:spTree>
    <p:extLst>
      <p:ext uri="{BB962C8B-B14F-4D97-AF65-F5344CB8AC3E}">
        <p14:creationId xmlns:p14="http://schemas.microsoft.com/office/powerpoint/2010/main" val="33235767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18804" y="54280"/>
            <a:ext cx="7112623" cy="854854"/>
          </a:xfrm>
        </p:spPr>
        <p:txBody>
          <a:bodyPr>
            <a:normAutofit/>
          </a:bodyPr>
          <a:lstStyle/>
          <a:p>
            <a:r>
              <a:rPr lang="es-ES_tradnl" sz="4000" dirty="0" smtClean="0"/>
              <a:t>COLOMBIANOS EN EL EXTERIOR</a:t>
            </a:r>
            <a:endParaRPr lang="es-CO" sz="4000" dirty="0"/>
          </a:p>
        </p:txBody>
      </p:sp>
      <p:sp>
        <p:nvSpPr>
          <p:cNvPr id="3" name="2 CuadroTexto"/>
          <p:cNvSpPr txBox="1"/>
          <p:nvPr/>
        </p:nvSpPr>
        <p:spPr>
          <a:xfrm>
            <a:off x="368135" y="1245711"/>
            <a:ext cx="8383979" cy="1938992"/>
          </a:xfrm>
          <a:prstGeom prst="rect">
            <a:avLst/>
          </a:prstGeom>
          <a:noFill/>
        </p:spPr>
        <p:txBody>
          <a:bodyPr wrap="square" rtlCol="0">
            <a:spAutoFit/>
          </a:bodyPr>
          <a:lstStyle/>
          <a:p>
            <a:r>
              <a:rPr lang="es-CO" sz="2400" dirty="0" smtClean="0">
                <a:solidFill>
                  <a:schemeClr val="tx2"/>
                </a:solidFill>
              </a:rPr>
              <a:t>Brinda </a:t>
            </a:r>
            <a:r>
              <a:rPr lang="es-CO" sz="2400" dirty="0">
                <a:solidFill>
                  <a:schemeClr val="tx2"/>
                </a:solidFill>
              </a:rPr>
              <a:t>a los colombianos que residan en el exterior la posibilidad de afiliarse al Régimen de Prima Media con Prestación Definida, y así realizar aportes al Sistema General de Pensiones o continuar efectuándolos si en algún momento se </a:t>
            </a:r>
            <a:r>
              <a:rPr lang="es-CO" sz="2400" dirty="0" smtClean="0">
                <a:solidFill>
                  <a:schemeClr val="tx2"/>
                </a:solidFill>
              </a:rPr>
              <a:t>efectuaron en </a:t>
            </a:r>
            <a:r>
              <a:rPr lang="es-CO" sz="2400" dirty="0">
                <a:solidFill>
                  <a:schemeClr val="tx2"/>
                </a:solidFill>
              </a:rPr>
              <a:t>Colombia. </a:t>
            </a:r>
            <a:br>
              <a:rPr lang="es-CO" sz="2400" dirty="0">
                <a:solidFill>
                  <a:schemeClr val="tx2"/>
                </a:solidFill>
              </a:rPr>
            </a:br>
            <a:endParaRPr lang="es-CO" sz="2400" dirty="0">
              <a:solidFill>
                <a:schemeClr val="accent1">
                  <a:lumMod val="75000"/>
                </a:schemeClr>
              </a:solidFill>
            </a:endParaRPr>
          </a:p>
        </p:txBody>
      </p:sp>
      <p:pic>
        <p:nvPicPr>
          <p:cNvPr id="4" name="Picture 6" descr="http://images01.campusanuncios.com.co/ui/20/40/82/1332338906_331803882_1-Fotos-de--BLOG-DE-COLOMBIANOS-EN-EL-EXTERI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6013" y="3184703"/>
            <a:ext cx="3318123" cy="3241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26238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_tradnl" dirty="0" smtClean="0"/>
              <a:t>PORTAL DEL APORTANTE</a:t>
            </a:r>
            <a:endParaRPr lang="es-CO" dirty="0"/>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468" t="16882" b="6250"/>
          <a:stretch/>
        </p:blipFill>
        <p:spPr bwMode="auto">
          <a:xfrm>
            <a:off x="-5937" y="2119745"/>
            <a:ext cx="9175192" cy="4738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451262" y="1235034"/>
            <a:ext cx="3880742" cy="369332"/>
          </a:xfrm>
          <a:prstGeom prst="rect">
            <a:avLst/>
          </a:prstGeom>
          <a:noFill/>
        </p:spPr>
        <p:txBody>
          <a:bodyPr wrap="none" rtlCol="0">
            <a:spAutoFit/>
          </a:bodyPr>
          <a:lstStyle/>
          <a:p>
            <a:r>
              <a:rPr lang="es-ES_tradnl" dirty="0" smtClean="0">
                <a:solidFill>
                  <a:schemeClr val="accent1">
                    <a:lumMod val="75000"/>
                  </a:schemeClr>
                </a:solidFill>
              </a:rPr>
              <a:t>PAGINA: WWW.COLPENSIONES.GOV.CO</a:t>
            </a:r>
            <a:endParaRPr lang="es-CO" dirty="0">
              <a:solidFill>
                <a:schemeClr val="accent1">
                  <a:lumMod val="75000"/>
                </a:schemeClr>
              </a:solidFill>
            </a:endParaRPr>
          </a:p>
        </p:txBody>
      </p:sp>
      <p:sp>
        <p:nvSpPr>
          <p:cNvPr id="8" name="7 Lágrima"/>
          <p:cNvSpPr/>
          <p:nvPr/>
        </p:nvSpPr>
        <p:spPr>
          <a:xfrm>
            <a:off x="1958183" y="3016332"/>
            <a:ext cx="975022" cy="391886"/>
          </a:xfrm>
          <a:prstGeom prst="teardrop">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4224940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_tradnl" dirty="0" smtClean="0"/>
              <a:t>PORTAL DEL APORTANTE</a:t>
            </a:r>
            <a:endParaRPr lang="es-CO" dirty="0"/>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13" t="16558" r="29722" b="9416"/>
          <a:stretch/>
        </p:blipFill>
        <p:spPr bwMode="auto">
          <a:xfrm>
            <a:off x="23440" y="1294410"/>
            <a:ext cx="9120560" cy="5332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1514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_tradnl" dirty="0" smtClean="0"/>
              <a:t>QUIENES SOMOS</a:t>
            </a:r>
            <a:endParaRPr lang="es-CO" dirty="0"/>
          </a:p>
        </p:txBody>
      </p:sp>
      <p:sp>
        <p:nvSpPr>
          <p:cNvPr id="3" name="2 CuadroTexto"/>
          <p:cNvSpPr txBox="1"/>
          <p:nvPr/>
        </p:nvSpPr>
        <p:spPr>
          <a:xfrm>
            <a:off x="688770" y="1066386"/>
            <a:ext cx="8253350" cy="5262979"/>
          </a:xfrm>
          <a:prstGeom prst="rect">
            <a:avLst/>
          </a:prstGeom>
          <a:noFill/>
        </p:spPr>
        <p:txBody>
          <a:bodyPr wrap="square" rtlCol="0">
            <a:spAutoFit/>
          </a:bodyPr>
          <a:lstStyle/>
          <a:p>
            <a:pPr marL="3586163" indent="-3586163"/>
            <a:r>
              <a:rPr lang="es-CO" sz="2400" dirty="0">
                <a:solidFill>
                  <a:schemeClr val="accent1">
                    <a:lumMod val="75000"/>
                  </a:schemeClr>
                </a:solidFill>
              </a:rPr>
              <a:t/>
            </a:r>
            <a:br>
              <a:rPr lang="es-CO" sz="2400" dirty="0">
                <a:solidFill>
                  <a:schemeClr val="accent1">
                    <a:lumMod val="75000"/>
                  </a:schemeClr>
                </a:solidFill>
              </a:rPr>
            </a:br>
            <a:r>
              <a:rPr lang="es-CO" sz="2400" dirty="0" smtClean="0">
                <a:solidFill>
                  <a:schemeClr val="accent1">
                    <a:lumMod val="75000"/>
                  </a:schemeClr>
                </a:solidFill>
              </a:rPr>
              <a:t>La Administradora Colombiana de Pensiones, COLPENSIONES, es una Empresa Industrial y Comercial del Estado organizada como entidad financiera de carácter especial, vinculada al Ministerio de </a:t>
            </a:r>
            <a:r>
              <a:rPr lang="es-CO" sz="2400" dirty="0">
                <a:solidFill>
                  <a:schemeClr val="accent1">
                    <a:lumMod val="75000"/>
                  </a:schemeClr>
                </a:solidFill>
              </a:rPr>
              <a:t>Trabajo.</a:t>
            </a:r>
          </a:p>
          <a:p>
            <a:endParaRPr lang="es-ES_tradnl" sz="2400" dirty="0" smtClean="0">
              <a:solidFill>
                <a:schemeClr val="accent1">
                  <a:lumMod val="75000"/>
                </a:schemeClr>
              </a:solidFill>
            </a:endParaRPr>
          </a:p>
          <a:p>
            <a:endParaRPr lang="es-ES_tradnl" sz="2400" dirty="0" smtClean="0">
              <a:solidFill>
                <a:schemeClr val="accent1">
                  <a:lumMod val="75000"/>
                </a:schemeClr>
              </a:solidFill>
            </a:endParaRPr>
          </a:p>
          <a:p>
            <a:r>
              <a:rPr lang="es-CO" sz="2400" dirty="0" smtClean="0">
                <a:solidFill>
                  <a:schemeClr val="accent1">
                    <a:lumMod val="75000"/>
                  </a:schemeClr>
                </a:solidFill>
              </a:rPr>
              <a:t>Inicia sus operaciones el 1 de octubre de 2012, mediante el cumplimiento del Decreto </a:t>
            </a:r>
            <a:r>
              <a:rPr lang="es-CO" sz="2400" dirty="0">
                <a:solidFill>
                  <a:schemeClr val="accent1">
                    <a:lumMod val="75000"/>
                  </a:schemeClr>
                </a:solidFill>
              </a:rPr>
              <a:t>número 2011 DE 2012 del 28 de septiembre de 2012 por el cual se determina y reglamenta la entrada en operación de la Administradora Colombiana de Pensiones- COLPENSIONES y se dictan otras </a:t>
            </a:r>
            <a:r>
              <a:rPr lang="es-CO" sz="2400" dirty="0" smtClean="0">
                <a:solidFill>
                  <a:schemeClr val="accent1">
                    <a:lumMod val="75000"/>
                  </a:schemeClr>
                </a:solidFill>
              </a:rPr>
              <a:t>disposiciones.</a:t>
            </a:r>
            <a:endParaRPr lang="es-CO" sz="2400" dirty="0">
              <a:solidFill>
                <a:schemeClr val="accent1">
                  <a:lumMod val="75000"/>
                </a:schemeClr>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0037" y="158115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61419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CO"/>
          </a:p>
        </p:txBody>
      </p:sp>
      <p:sp>
        <p:nvSpPr>
          <p:cNvPr id="3" name="2 CuadroTexto"/>
          <p:cNvSpPr txBox="1"/>
          <p:nvPr/>
        </p:nvSpPr>
        <p:spPr>
          <a:xfrm>
            <a:off x="2202873" y="2519686"/>
            <a:ext cx="4579074" cy="1569660"/>
          </a:xfrm>
          <a:prstGeom prst="rect">
            <a:avLst/>
          </a:prstGeom>
          <a:noFill/>
        </p:spPr>
        <p:txBody>
          <a:bodyPr wrap="none" rtlCol="0">
            <a:spAutoFit/>
          </a:bodyPr>
          <a:lstStyle/>
          <a:p>
            <a:r>
              <a:rPr lang="es-ES_tradnl" sz="9600" dirty="0" smtClean="0">
                <a:solidFill>
                  <a:schemeClr val="accent1">
                    <a:lumMod val="75000"/>
                  </a:schemeClr>
                </a:solidFill>
              </a:rPr>
              <a:t>GRACIAS</a:t>
            </a:r>
            <a:endParaRPr lang="es-CO" sz="9600" dirty="0">
              <a:solidFill>
                <a:schemeClr val="accent1">
                  <a:lumMod val="75000"/>
                </a:schemeClr>
              </a:solidFill>
            </a:endParaRPr>
          </a:p>
        </p:txBody>
      </p:sp>
    </p:spTree>
    <p:extLst>
      <p:ext uri="{BB962C8B-B14F-4D97-AF65-F5344CB8AC3E}">
        <p14:creationId xmlns:p14="http://schemas.microsoft.com/office/powerpoint/2010/main" val="42471490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2"/>
          <p:cNvSpPr>
            <a:spLocks noGrp="1"/>
          </p:cNvSpPr>
          <p:nvPr>
            <p:ph type="ctrTitle"/>
          </p:nvPr>
        </p:nvSpPr>
        <p:spPr>
          <a:xfrm>
            <a:off x="1832780" y="54280"/>
            <a:ext cx="7298647" cy="854854"/>
          </a:xfrm>
        </p:spPr>
        <p:txBody>
          <a:bodyPr/>
          <a:lstStyle/>
          <a:p>
            <a:r>
              <a:rPr lang="es-ES_tradnl" dirty="0" smtClean="0"/>
              <a:t> </a:t>
            </a:r>
            <a:endParaRPr lang="es-ES_tradnl" dirty="0"/>
          </a:p>
        </p:txBody>
      </p:sp>
      <p:sp>
        <p:nvSpPr>
          <p:cNvPr id="8" name="Rectangle 2"/>
          <p:cNvSpPr txBox="1">
            <a:spLocks noChangeArrowheads="1"/>
          </p:cNvSpPr>
          <p:nvPr/>
        </p:nvSpPr>
        <p:spPr bwMode="auto">
          <a:xfrm>
            <a:off x="2307102" y="54280"/>
            <a:ext cx="6724355" cy="962313"/>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marL="0" marR="0" lvl="0" indent="0" algn="r" defTabSz="457200" rtl="0" eaLnBrk="1" fontAlgn="auto" latinLnBrk="0" hangingPunct="1">
              <a:lnSpc>
                <a:spcPct val="100000"/>
              </a:lnSpc>
              <a:spcBef>
                <a:spcPct val="0"/>
              </a:spcBef>
              <a:spcAft>
                <a:spcPts val="0"/>
              </a:spcAft>
              <a:buClrTx/>
              <a:buSzTx/>
              <a:buFontTx/>
              <a:buNone/>
              <a:tabLst/>
              <a:defRPr/>
            </a:pPr>
            <a:r>
              <a:rPr lang="es-MX" sz="3600" b="1" dirty="0" smtClean="0">
                <a:solidFill>
                  <a:schemeClr val="bg1"/>
                </a:solidFill>
                <a:ea typeface="+mj-ea"/>
                <a:cs typeface="Arial" charset="0"/>
              </a:rPr>
              <a:t>REGIONAL CENTRO</a:t>
            </a:r>
          </a:p>
        </p:txBody>
      </p:sp>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714" t="17370" r="11103" b="13473"/>
          <a:stretch/>
        </p:blipFill>
        <p:spPr bwMode="auto">
          <a:xfrm>
            <a:off x="332528" y="1844584"/>
            <a:ext cx="7980287" cy="4484963"/>
          </a:xfrm>
          <a:prstGeom prst="rect">
            <a:avLst/>
          </a:prstGeom>
          <a:solidFill>
            <a:schemeClr val="bg1"/>
          </a:solidFill>
          <a:ln>
            <a:noFill/>
          </a:ln>
          <a:effectLst/>
        </p:spPr>
      </p:pic>
      <p:sp>
        <p:nvSpPr>
          <p:cNvPr id="4" name="3 Rectángulo"/>
          <p:cNvSpPr/>
          <p:nvPr/>
        </p:nvSpPr>
        <p:spPr>
          <a:xfrm>
            <a:off x="2283290" y="2386930"/>
            <a:ext cx="2241216" cy="86689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9" name="8 Rectángulo"/>
          <p:cNvSpPr/>
          <p:nvPr/>
        </p:nvSpPr>
        <p:spPr>
          <a:xfrm>
            <a:off x="4548318" y="4961907"/>
            <a:ext cx="4500748" cy="117763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3" name="2 CuadroTexto"/>
          <p:cNvSpPr txBox="1"/>
          <p:nvPr/>
        </p:nvSpPr>
        <p:spPr>
          <a:xfrm>
            <a:off x="546265" y="1140031"/>
            <a:ext cx="7615546" cy="369332"/>
          </a:xfrm>
          <a:prstGeom prst="rect">
            <a:avLst/>
          </a:prstGeom>
          <a:noFill/>
        </p:spPr>
        <p:txBody>
          <a:bodyPr wrap="none" rtlCol="0">
            <a:spAutoFit/>
          </a:bodyPr>
          <a:lstStyle/>
          <a:p>
            <a:r>
              <a:rPr lang="es-ES_tradnl" dirty="0" smtClean="0">
                <a:solidFill>
                  <a:schemeClr val="accent1">
                    <a:lumMod val="75000"/>
                  </a:schemeClr>
                </a:solidFill>
              </a:rPr>
              <a:t>Contamos con una amplia cobertura en todo el País, distribuido en 7 regionales.</a:t>
            </a:r>
            <a:endParaRPr lang="es-CO"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2125" y="1952500"/>
            <a:ext cx="152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p:txBody>
          <a:bodyPr>
            <a:normAutofit/>
          </a:bodyPr>
          <a:lstStyle/>
          <a:p>
            <a:r>
              <a:rPr lang="es-ES_tradnl" sz="4000" dirty="0" smtClean="0"/>
              <a:t>RÉGIMEN DE PRIMA MEDIA</a:t>
            </a:r>
            <a:endParaRPr lang="es-CO" sz="4000" dirty="0"/>
          </a:p>
        </p:txBody>
      </p:sp>
      <p:sp>
        <p:nvSpPr>
          <p:cNvPr id="3" name="2 CuadroTexto"/>
          <p:cNvSpPr txBox="1"/>
          <p:nvPr/>
        </p:nvSpPr>
        <p:spPr>
          <a:xfrm>
            <a:off x="439387" y="1023814"/>
            <a:ext cx="8597735" cy="4708981"/>
          </a:xfrm>
          <a:prstGeom prst="rect">
            <a:avLst/>
          </a:prstGeom>
          <a:noFill/>
        </p:spPr>
        <p:txBody>
          <a:bodyPr wrap="square" rtlCol="0">
            <a:spAutoFit/>
          </a:bodyPr>
          <a:lstStyle/>
          <a:p>
            <a:r>
              <a:rPr lang="es-CO" sz="2000" dirty="0" smtClean="0">
                <a:solidFill>
                  <a:schemeClr val="accent1">
                    <a:lumMod val="75000"/>
                  </a:schemeClr>
                </a:solidFill>
              </a:rPr>
              <a:t>Es </a:t>
            </a:r>
            <a:r>
              <a:rPr lang="es-CO" sz="2000" dirty="0">
                <a:solidFill>
                  <a:schemeClr val="accent1">
                    <a:lumMod val="75000"/>
                  </a:schemeClr>
                </a:solidFill>
              </a:rPr>
              <a:t>aquel mediante el cual, los afiliados o sus beneficiarios obtienen una Pensión de Vejez, Invalidez o Sobrevivientes, o en su defecto, la indemnización Sustitutiva también denominada devolución de saldos, según lo establecido en la Ley</a:t>
            </a:r>
            <a:r>
              <a:rPr lang="es-CO" sz="2000" dirty="0" smtClean="0">
                <a:solidFill>
                  <a:schemeClr val="accent1">
                    <a:lumMod val="75000"/>
                  </a:schemeClr>
                </a:solidFill>
              </a:rPr>
              <a:t>.</a:t>
            </a:r>
          </a:p>
          <a:p>
            <a:endParaRPr lang="es-CO" sz="2000" dirty="0">
              <a:solidFill>
                <a:schemeClr val="accent1">
                  <a:lumMod val="75000"/>
                </a:schemeClr>
              </a:solidFill>
            </a:endParaRPr>
          </a:p>
          <a:p>
            <a:endParaRPr lang="es-ES_tradnl" sz="2000" b="1" dirty="0" smtClean="0">
              <a:solidFill>
                <a:schemeClr val="accent1">
                  <a:lumMod val="75000"/>
                </a:schemeClr>
              </a:solidFill>
            </a:endParaRPr>
          </a:p>
          <a:p>
            <a:endParaRPr lang="es-CO" sz="2000" b="1" dirty="0" smtClean="0">
              <a:solidFill>
                <a:schemeClr val="accent1">
                  <a:lumMod val="75000"/>
                </a:schemeClr>
              </a:solidFill>
            </a:endParaRPr>
          </a:p>
          <a:p>
            <a:r>
              <a:rPr lang="es-CO" sz="2000" b="1" dirty="0" smtClean="0">
                <a:solidFill>
                  <a:schemeClr val="accent1">
                    <a:lumMod val="75000"/>
                  </a:schemeClr>
                </a:solidFill>
              </a:rPr>
              <a:t>Características </a:t>
            </a:r>
            <a:r>
              <a:rPr lang="es-CO" sz="2000" b="1" dirty="0">
                <a:solidFill>
                  <a:schemeClr val="accent1">
                    <a:lumMod val="75000"/>
                  </a:schemeClr>
                </a:solidFill>
              </a:rPr>
              <a:t>del Régimen de Prima Media</a:t>
            </a:r>
            <a:r>
              <a:rPr lang="es-CO" sz="2000" dirty="0">
                <a:solidFill>
                  <a:schemeClr val="accent1">
                    <a:lumMod val="75000"/>
                  </a:schemeClr>
                </a:solidFill>
              </a:rPr>
              <a:t>:</a:t>
            </a:r>
          </a:p>
          <a:p>
            <a:pPr marL="285750" indent="-285750">
              <a:buBlip>
                <a:blip r:embed="rId3"/>
              </a:buBlip>
            </a:pPr>
            <a:r>
              <a:rPr lang="es-CO" sz="2000" dirty="0">
                <a:solidFill>
                  <a:schemeClr val="accent1">
                    <a:lumMod val="75000"/>
                  </a:schemeClr>
                </a:solidFill>
              </a:rPr>
              <a:t>Es solidario</a:t>
            </a:r>
          </a:p>
          <a:p>
            <a:pPr marL="450850" indent="-450850">
              <a:buBlip>
                <a:blip r:embed="rId3"/>
              </a:buBlip>
            </a:pPr>
            <a:r>
              <a:rPr lang="es-CO" sz="2000" dirty="0">
                <a:solidFill>
                  <a:schemeClr val="accent1">
                    <a:lumMod val="75000"/>
                  </a:schemeClr>
                </a:solidFill>
              </a:rPr>
              <a:t>Los aportes de los afiliados y sus rendimientos, constituyen un fondo común de naturaleza pública, que garantiza el pago de las prestaciones de quienes tengan la calidad de pensionados.</a:t>
            </a:r>
          </a:p>
          <a:p>
            <a:pPr marL="450850" indent="-450850">
              <a:buBlip>
                <a:blip r:embed="rId3"/>
              </a:buBlip>
            </a:pPr>
            <a:r>
              <a:rPr lang="es-CO" sz="2000" dirty="0">
                <a:solidFill>
                  <a:schemeClr val="accent1">
                    <a:lumMod val="75000"/>
                  </a:schemeClr>
                </a:solidFill>
              </a:rPr>
              <a:t>El Estado garantiza el pago de los beneficios a que se hacen acreedores los afiliados y sus beneficiarios.</a:t>
            </a:r>
          </a:p>
          <a:p>
            <a:pPr marL="450850" indent="-450850">
              <a:buBlip>
                <a:blip r:embed="rId3"/>
              </a:buBlip>
            </a:pPr>
            <a:r>
              <a:rPr lang="es-CO" sz="2000" dirty="0">
                <a:solidFill>
                  <a:schemeClr val="accent1">
                    <a:lumMod val="75000"/>
                  </a:schemeClr>
                </a:solidFill>
              </a:rPr>
              <a:t>El monto de la pensión, la edad de jubilación y las semanas mínimas de cotización están debidamente preestablecidas. </a:t>
            </a:r>
          </a:p>
        </p:txBody>
      </p:sp>
    </p:spTree>
    <p:extLst>
      <p:ext uri="{BB962C8B-B14F-4D97-AF65-F5344CB8AC3E}">
        <p14:creationId xmlns:p14="http://schemas.microsoft.com/office/powerpoint/2010/main" val="14155693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_tradnl" dirty="0" smtClean="0"/>
              <a:t>BENEFICIOS</a:t>
            </a:r>
            <a:endParaRPr lang="es-CO" dirty="0"/>
          </a:p>
        </p:txBody>
      </p:sp>
      <p:sp>
        <p:nvSpPr>
          <p:cNvPr id="3" name="2 CuadroTexto"/>
          <p:cNvSpPr txBox="1"/>
          <p:nvPr/>
        </p:nvSpPr>
        <p:spPr>
          <a:xfrm>
            <a:off x="285009" y="1341912"/>
            <a:ext cx="8550233" cy="4708981"/>
          </a:xfrm>
          <a:prstGeom prst="rect">
            <a:avLst/>
          </a:prstGeom>
          <a:noFill/>
        </p:spPr>
        <p:txBody>
          <a:bodyPr wrap="square" rtlCol="0">
            <a:spAutoFit/>
          </a:bodyPr>
          <a:lstStyle/>
          <a:p>
            <a:pPr marL="342900" indent="-342900">
              <a:buFont typeface="+mj-lt"/>
              <a:buAutoNum type="arabicPeriod"/>
            </a:pPr>
            <a:r>
              <a:rPr lang="es-CO" sz="2000" dirty="0" smtClean="0">
                <a:solidFill>
                  <a:schemeClr val="accent1">
                    <a:lumMod val="75000"/>
                  </a:schemeClr>
                </a:solidFill>
              </a:rPr>
              <a:t>Recibo de una </a:t>
            </a:r>
            <a:r>
              <a:rPr lang="es-CO" sz="2000" dirty="0">
                <a:solidFill>
                  <a:schemeClr val="accent1">
                    <a:lumMod val="75000"/>
                  </a:schemeClr>
                </a:solidFill>
              </a:rPr>
              <a:t>pensión de por vida.</a:t>
            </a:r>
          </a:p>
          <a:p>
            <a:pPr marL="342900" indent="-342900">
              <a:buFont typeface="+mj-lt"/>
              <a:buAutoNum type="arabicPeriod"/>
            </a:pPr>
            <a:r>
              <a:rPr lang="es-CO" sz="2000" dirty="0" smtClean="0">
                <a:solidFill>
                  <a:schemeClr val="accent1">
                    <a:lumMod val="75000"/>
                  </a:schemeClr>
                </a:solidFill>
              </a:rPr>
              <a:t>Contar </a:t>
            </a:r>
            <a:r>
              <a:rPr lang="es-CO" sz="2000" dirty="0">
                <a:solidFill>
                  <a:schemeClr val="accent1">
                    <a:lumMod val="75000"/>
                  </a:schemeClr>
                </a:solidFill>
              </a:rPr>
              <a:t>con una Pensión de Invalidez y/o Sobrevivencia para sus beneficiarios.</a:t>
            </a:r>
          </a:p>
          <a:p>
            <a:pPr marL="342900" indent="-342900">
              <a:buFont typeface="+mj-lt"/>
              <a:buAutoNum type="arabicPeriod"/>
            </a:pPr>
            <a:r>
              <a:rPr lang="es-CO" sz="2000" dirty="0">
                <a:solidFill>
                  <a:schemeClr val="accent1">
                    <a:lumMod val="75000"/>
                  </a:schemeClr>
                </a:solidFill>
              </a:rPr>
              <a:t>Confianza.</a:t>
            </a:r>
          </a:p>
          <a:p>
            <a:pPr marL="342900" indent="-342900">
              <a:buFont typeface="+mj-lt"/>
              <a:buAutoNum type="arabicPeriod"/>
            </a:pPr>
            <a:r>
              <a:rPr lang="es-CO" sz="2000" dirty="0">
                <a:solidFill>
                  <a:schemeClr val="accent1">
                    <a:lumMod val="75000"/>
                  </a:schemeClr>
                </a:solidFill>
              </a:rPr>
              <a:t>Seguridad.</a:t>
            </a:r>
          </a:p>
          <a:p>
            <a:pPr marL="342900" indent="-342900">
              <a:buFont typeface="+mj-lt"/>
              <a:buAutoNum type="arabicPeriod"/>
            </a:pPr>
            <a:r>
              <a:rPr lang="es-CO" sz="2000" dirty="0" smtClean="0">
                <a:solidFill>
                  <a:schemeClr val="accent1">
                    <a:lumMod val="75000"/>
                  </a:schemeClr>
                </a:solidFill>
              </a:rPr>
              <a:t>Hasta </a:t>
            </a:r>
            <a:r>
              <a:rPr lang="es-CO" sz="2000" dirty="0">
                <a:solidFill>
                  <a:schemeClr val="accent1">
                    <a:lumMod val="75000"/>
                  </a:schemeClr>
                </a:solidFill>
              </a:rPr>
              <a:t>el 2014, en el Régimen de Prima Media se adquiere una pensión a los 55 años de edad para las mujeres y a los 60 años de edad para los hombres. Es decir, en menos tiempo que el establecido para una pensión mínima en los fondos privados, que es de 62 años para los hombres y de 57 para las mujeres.</a:t>
            </a:r>
          </a:p>
          <a:p>
            <a:pPr marL="342900" indent="-342900">
              <a:buFont typeface="+mj-lt"/>
              <a:buAutoNum type="arabicPeriod"/>
            </a:pPr>
            <a:r>
              <a:rPr lang="es-CO" sz="2000" dirty="0">
                <a:solidFill>
                  <a:schemeClr val="accent1">
                    <a:lumMod val="75000"/>
                  </a:schemeClr>
                </a:solidFill>
              </a:rPr>
              <a:t>En caso de que el afiliado se quede sin empleo, en el Régimen de Prima Media no se cobra comisión del cesante, a diferencia de los fondos privados de pensiones.</a:t>
            </a:r>
          </a:p>
          <a:p>
            <a:pPr marL="342900" indent="-342900">
              <a:buFont typeface="+mj-lt"/>
              <a:buAutoNum type="arabicPeriod"/>
            </a:pPr>
            <a:r>
              <a:rPr lang="es-CO" sz="2000" dirty="0">
                <a:solidFill>
                  <a:schemeClr val="accent1">
                    <a:lumMod val="75000"/>
                  </a:schemeClr>
                </a:solidFill>
              </a:rPr>
              <a:t>La pensión no está sujeta al riesgo de rentabilidad, ni a cambios de las tasas de interés. </a:t>
            </a:r>
          </a:p>
          <a:p>
            <a:endParaRPr lang="es-CO" sz="2000" dirty="0">
              <a:solidFill>
                <a:schemeClr val="accent1">
                  <a:lumMod val="75000"/>
                </a:schemeClr>
              </a:solidFill>
            </a:endParaRPr>
          </a:p>
        </p:txBody>
      </p:sp>
    </p:spTree>
    <p:extLst>
      <p:ext uri="{BB962C8B-B14F-4D97-AF65-F5344CB8AC3E}">
        <p14:creationId xmlns:p14="http://schemas.microsoft.com/office/powerpoint/2010/main" val="1035309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5726" y="2625863"/>
            <a:ext cx="2249623" cy="2575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p:txBody>
          <a:bodyPr/>
          <a:lstStyle/>
          <a:p>
            <a:r>
              <a:rPr lang="es-ES_tradnl" dirty="0" smtClean="0"/>
              <a:t>BENEFICIOS</a:t>
            </a:r>
            <a:endParaRPr lang="es-CO" dirty="0"/>
          </a:p>
        </p:txBody>
      </p:sp>
      <p:sp>
        <p:nvSpPr>
          <p:cNvPr id="3" name="2 Elipse"/>
          <p:cNvSpPr/>
          <p:nvPr/>
        </p:nvSpPr>
        <p:spPr>
          <a:xfrm>
            <a:off x="3728852" y="1318161"/>
            <a:ext cx="1793174" cy="1282535"/>
          </a:xfrm>
          <a:prstGeom prst="ellipse">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PENSIÓN DE VEJEZ</a:t>
            </a:r>
            <a:endParaRPr lang="es-CO" dirty="0"/>
          </a:p>
        </p:txBody>
      </p:sp>
      <p:sp>
        <p:nvSpPr>
          <p:cNvPr id="5" name="4 Elipse"/>
          <p:cNvSpPr/>
          <p:nvPr/>
        </p:nvSpPr>
        <p:spPr>
          <a:xfrm>
            <a:off x="5607132" y="4188032"/>
            <a:ext cx="1921823" cy="1282535"/>
          </a:xfrm>
          <a:prstGeom prst="ellipse">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b="1" dirty="0" smtClean="0">
                <a:effectLst>
                  <a:outerShdw blurRad="38100" dist="38100" dir="2700000" algn="tl">
                    <a:srgbClr val="000000">
                      <a:alpha val="43137"/>
                    </a:srgbClr>
                  </a:outerShdw>
                </a:effectLst>
              </a:rPr>
              <a:t>AUXILIO FUNERARIO</a:t>
            </a:r>
            <a:endParaRPr lang="es-CO" b="1" dirty="0">
              <a:effectLst>
                <a:outerShdw blurRad="38100" dist="38100" dir="2700000" algn="tl">
                  <a:srgbClr val="000000">
                    <a:alpha val="43137"/>
                  </a:srgbClr>
                </a:outerShdw>
              </a:effectLst>
            </a:endParaRPr>
          </a:p>
        </p:txBody>
      </p:sp>
      <p:sp>
        <p:nvSpPr>
          <p:cNvPr id="6" name="5 Elipse"/>
          <p:cNvSpPr/>
          <p:nvPr/>
        </p:nvSpPr>
        <p:spPr>
          <a:xfrm>
            <a:off x="1377543" y="4079174"/>
            <a:ext cx="2434442" cy="1391393"/>
          </a:xfrm>
          <a:prstGeom prst="ellipse">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700" b="1" dirty="0" smtClean="0">
                <a:effectLst>
                  <a:outerShdw blurRad="38100" dist="38100" dir="2700000" algn="tl">
                    <a:srgbClr val="000000">
                      <a:alpha val="43137"/>
                    </a:srgbClr>
                  </a:outerShdw>
                </a:effectLst>
              </a:rPr>
              <a:t>INDEMNIZACIÓN SUSTITUTIVA</a:t>
            </a:r>
            <a:endParaRPr lang="es-CO" sz="1700" b="1" dirty="0">
              <a:effectLst>
                <a:outerShdw blurRad="38100" dist="38100" dir="2700000" algn="tl">
                  <a:srgbClr val="000000">
                    <a:alpha val="43137"/>
                  </a:srgbClr>
                </a:outerShdw>
              </a:effectLst>
            </a:endParaRPr>
          </a:p>
        </p:txBody>
      </p:sp>
      <p:sp>
        <p:nvSpPr>
          <p:cNvPr id="7" name="6 Elipse"/>
          <p:cNvSpPr/>
          <p:nvPr/>
        </p:nvSpPr>
        <p:spPr>
          <a:xfrm>
            <a:off x="6131629" y="2264228"/>
            <a:ext cx="1793174" cy="1282535"/>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b="1" dirty="0" smtClean="0">
                <a:effectLst>
                  <a:outerShdw blurRad="38100" dist="38100" dir="2700000" algn="tl">
                    <a:srgbClr val="000000">
                      <a:alpha val="43137"/>
                    </a:srgbClr>
                  </a:outerShdw>
                </a:effectLst>
              </a:rPr>
              <a:t>PENSIÓN DE INVALIDEZ</a:t>
            </a:r>
            <a:endParaRPr lang="es-CO" b="1" dirty="0">
              <a:effectLst>
                <a:outerShdw blurRad="38100" dist="38100" dir="2700000" algn="tl">
                  <a:srgbClr val="000000">
                    <a:alpha val="43137"/>
                  </a:srgbClr>
                </a:outerShdw>
              </a:effectLst>
            </a:endParaRPr>
          </a:p>
        </p:txBody>
      </p:sp>
      <p:sp>
        <p:nvSpPr>
          <p:cNvPr id="8" name="7 Elipse"/>
          <p:cNvSpPr/>
          <p:nvPr/>
        </p:nvSpPr>
        <p:spPr>
          <a:xfrm>
            <a:off x="1104405" y="2264228"/>
            <a:ext cx="2386940" cy="1434935"/>
          </a:xfrm>
          <a:prstGeom prst="ellipse">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b="1" spc="-150" dirty="0" smtClean="0">
                <a:effectLst>
                  <a:outerShdw blurRad="38100" dist="38100" dir="2700000" algn="tl">
                    <a:srgbClr val="000000">
                      <a:alpha val="43137"/>
                    </a:srgbClr>
                  </a:outerShdw>
                </a:effectLst>
              </a:rPr>
              <a:t>PENSIÓN SOBREVIVIENTES - SUSTITUCIÓN</a:t>
            </a:r>
            <a:endParaRPr lang="es-CO" b="1" spc="-15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120829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_tradnl" dirty="0" smtClean="0"/>
              <a:t>Qué debo saber</a:t>
            </a:r>
            <a:endParaRPr lang="es-CO" dirty="0"/>
          </a:p>
        </p:txBody>
      </p:sp>
      <p:sp>
        <p:nvSpPr>
          <p:cNvPr id="3" name="2 CuadroTexto"/>
          <p:cNvSpPr txBox="1"/>
          <p:nvPr/>
        </p:nvSpPr>
        <p:spPr>
          <a:xfrm>
            <a:off x="368135" y="1425039"/>
            <a:ext cx="8490857" cy="1200329"/>
          </a:xfrm>
          <a:prstGeom prst="rect">
            <a:avLst/>
          </a:prstGeom>
          <a:noFill/>
        </p:spPr>
        <p:txBody>
          <a:bodyPr wrap="square" rtlCol="0">
            <a:spAutoFit/>
          </a:bodyPr>
          <a:lstStyle/>
          <a:p>
            <a:pPr algn="just"/>
            <a:r>
              <a:rPr lang="es-ES_tradnl" b="1" dirty="0" smtClean="0">
                <a:solidFill>
                  <a:schemeClr val="accent1">
                    <a:lumMod val="75000"/>
                  </a:schemeClr>
                </a:solidFill>
              </a:rPr>
              <a:t>LEY 100/93 ARTICULO 36 -  </a:t>
            </a:r>
            <a:r>
              <a:rPr lang="es-ES_tradnl" b="1" dirty="0">
                <a:solidFill>
                  <a:schemeClr val="accent1">
                    <a:lumMod val="75000"/>
                  </a:schemeClr>
                </a:solidFill>
              </a:rPr>
              <a:t>RÉGIMEN DE TRANSICIÓN</a:t>
            </a:r>
          </a:p>
          <a:p>
            <a:pPr algn="just"/>
            <a:endParaRPr lang="es-ES_tradnl" b="1" dirty="0" smtClean="0">
              <a:solidFill>
                <a:schemeClr val="accent1">
                  <a:lumMod val="75000"/>
                </a:schemeClr>
              </a:solidFill>
            </a:endParaRPr>
          </a:p>
          <a:p>
            <a:pPr algn="just"/>
            <a:endParaRPr lang="es-ES_tradnl" b="1" dirty="0">
              <a:solidFill>
                <a:schemeClr val="accent1">
                  <a:lumMod val="75000"/>
                </a:schemeClr>
              </a:solidFill>
            </a:endParaRPr>
          </a:p>
          <a:p>
            <a:pPr algn="just"/>
            <a:r>
              <a:rPr lang="es-ES_tradnl" b="1" dirty="0" smtClean="0">
                <a:solidFill>
                  <a:schemeClr val="accent1">
                    <a:lumMod val="75000"/>
                  </a:schemeClr>
                </a:solidFill>
              </a:rPr>
              <a:t>Sector privado y Servidores Públicos del Nivel Nacional al </a:t>
            </a:r>
            <a:r>
              <a:rPr lang="es-ES_tradnl" b="1" dirty="0" smtClean="0">
                <a:solidFill>
                  <a:srgbClr val="FF0000"/>
                </a:solidFill>
              </a:rPr>
              <a:t>01 de abril de 1994</a:t>
            </a:r>
            <a:endParaRPr lang="es-CO" b="1" dirty="0">
              <a:solidFill>
                <a:srgbClr val="FF0000"/>
              </a:solidFill>
            </a:endParaRPr>
          </a:p>
        </p:txBody>
      </p:sp>
      <p:sp>
        <p:nvSpPr>
          <p:cNvPr id="4" name="3 Elipse"/>
          <p:cNvSpPr/>
          <p:nvPr/>
        </p:nvSpPr>
        <p:spPr>
          <a:xfrm>
            <a:off x="843148" y="3384468"/>
            <a:ext cx="2398816" cy="1151906"/>
          </a:xfrm>
          <a:prstGeom prst="ellipse">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Mujeres</a:t>
            </a:r>
          </a:p>
          <a:p>
            <a:pPr algn="ctr"/>
            <a:r>
              <a:rPr lang="es-ES_tradnl" dirty="0" smtClean="0"/>
              <a:t>35 años de edad o mas</a:t>
            </a:r>
            <a:endParaRPr lang="es-CO" dirty="0"/>
          </a:p>
        </p:txBody>
      </p:sp>
      <p:sp>
        <p:nvSpPr>
          <p:cNvPr id="5" name="4 Elipse"/>
          <p:cNvSpPr/>
          <p:nvPr/>
        </p:nvSpPr>
        <p:spPr>
          <a:xfrm>
            <a:off x="5365639" y="3418120"/>
            <a:ext cx="2398816" cy="1151906"/>
          </a:xfrm>
          <a:prstGeom prst="ellipse">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Hombres</a:t>
            </a:r>
          </a:p>
          <a:p>
            <a:pPr algn="ctr"/>
            <a:r>
              <a:rPr lang="es-ES_tradnl" dirty="0" smtClean="0"/>
              <a:t> 40 años de edad o mas</a:t>
            </a:r>
            <a:endParaRPr lang="es-CO" dirty="0"/>
          </a:p>
        </p:txBody>
      </p:sp>
      <p:sp>
        <p:nvSpPr>
          <p:cNvPr id="6" name="5 CuadroTexto"/>
          <p:cNvSpPr txBox="1"/>
          <p:nvPr/>
        </p:nvSpPr>
        <p:spPr>
          <a:xfrm>
            <a:off x="4035330" y="5082638"/>
            <a:ext cx="970137" cy="769441"/>
          </a:xfrm>
          <a:prstGeom prst="rect">
            <a:avLst/>
          </a:prstGeom>
          <a:noFill/>
        </p:spPr>
        <p:txBody>
          <a:bodyPr wrap="none" rtlCol="0">
            <a:spAutoFit/>
          </a:bodyPr>
          <a:lstStyle/>
          <a:p>
            <a:r>
              <a:rPr lang="es-ES_tradnl" sz="3200" dirty="0" smtClean="0">
                <a:solidFill>
                  <a:schemeClr val="accent1">
                    <a:lumMod val="75000"/>
                  </a:schemeClr>
                </a:solidFill>
                <a:latin typeface="Aharoni" pitchFamily="2" charset="-79"/>
                <a:cs typeface="Aharoni" pitchFamily="2" charset="-79"/>
              </a:rPr>
              <a:t>Y</a:t>
            </a:r>
            <a:r>
              <a:rPr lang="es-ES_tradnl" sz="4400" dirty="0" smtClean="0">
                <a:solidFill>
                  <a:schemeClr val="accent1">
                    <a:lumMod val="75000"/>
                  </a:schemeClr>
                </a:solidFill>
                <a:latin typeface="Aharoni" pitchFamily="2" charset="-79"/>
                <a:cs typeface="Aharoni" pitchFamily="2" charset="-79"/>
              </a:rPr>
              <a:t>/</a:t>
            </a:r>
            <a:r>
              <a:rPr lang="es-ES_tradnl" sz="3200" dirty="0" smtClean="0">
                <a:solidFill>
                  <a:schemeClr val="accent1">
                    <a:lumMod val="75000"/>
                  </a:schemeClr>
                </a:solidFill>
                <a:latin typeface="Aharoni" pitchFamily="2" charset="-79"/>
                <a:cs typeface="Aharoni" pitchFamily="2" charset="-79"/>
              </a:rPr>
              <a:t>O</a:t>
            </a:r>
            <a:endParaRPr lang="es-CO" sz="3200" dirty="0">
              <a:solidFill>
                <a:schemeClr val="accent1">
                  <a:lumMod val="75000"/>
                </a:schemeClr>
              </a:solidFill>
              <a:latin typeface="Aharoni" pitchFamily="2" charset="-79"/>
              <a:cs typeface="Aharoni" pitchFamily="2" charset="-79"/>
            </a:endParaRPr>
          </a:p>
        </p:txBody>
      </p:sp>
      <p:sp>
        <p:nvSpPr>
          <p:cNvPr id="7" name="6 CuadroTexto"/>
          <p:cNvSpPr txBox="1"/>
          <p:nvPr/>
        </p:nvSpPr>
        <p:spPr>
          <a:xfrm>
            <a:off x="3526971" y="6103917"/>
            <a:ext cx="2327564" cy="584775"/>
          </a:xfrm>
          <a:prstGeom prst="rect">
            <a:avLst/>
          </a:prstGeom>
          <a:noFill/>
        </p:spPr>
        <p:txBody>
          <a:bodyPr wrap="square" rtlCol="0">
            <a:spAutoFit/>
          </a:bodyPr>
          <a:lstStyle/>
          <a:p>
            <a:pPr algn="ctr"/>
            <a:r>
              <a:rPr lang="es-ES_tradnl" sz="1600" b="1" dirty="0" smtClean="0">
                <a:solidFill>
                  <a:schemeClr val="accent1">
                    <a:lumMod val="75000"/>
                  </a:schemeClr>
                </a:solidFill>
              </a:rPr>
              <a:t>15 AÑOS DE SERVICIO O COTIZADOS</a:t>
            </a:r>
            <a:endParaRPr lang="es-CO" sz="1600" b="1" dirty="0">
              <a:solidFill>
                <a:schemeClr val="accent1">
                  <a:lumMod val="7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555" y="4960917"/>
            <a:ext cx="5524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6297" y="5014608"/>
            <a:ext cx="533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3010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_tradnl" dirty="0" smtClean="0"/>
              <a:t>Qué </a:t>
            </a:r>
            <a:r>
              <a:rPr lang="es-ES_tradnl" dirty="0"/>
              <a:t>debo saber</a:t>
            </a:r>
            <a:endParaRPr lang="es-CO" dirty="0"/>
          </a:p>
        </p:txBody>
      </p:sp>
      <p:sp>
        <p:nvSpPr>
          <p:cNvPr id="3" name="2 CuadroTexto"/>
          <p:cNvSpPr txBox="1"/>
          <p:nvPr/>
        </p:nvSpPr>
        <p:spPr>
          <a:xfrm>
            <a:off x="368135" y="1294410"/>
            <a:ext cx="8490857" cy="369332"/>
          </a:xfrm>
          <a:prstGeom prst="rect">
            <a:avLst/>
          </a:prstGeom>
          <a:noFill/>
        </p:spPr>
        <p:txBody>
          <a:bodyPr wrap="square" rtlCol="0">
            <a:spAutoFit/>
          </a:bodyPr>
          <a:lstStyle/>
          <a:p>
            <a:pPr algn="just"/>
            <a:r>
              <a:rPr lang="es-ES_tradnl" b="1" dirty="0" smtClean="0">
                <a:solidFill>
                  <a:schemeClr val="accent1">
                    <a:lumMod val="75000"/>
                  </a:schemeClr>
                </a:solidFill>
              </a:rPr>
              <a:t>ACTO LEGISLATIVO 001 DE JULIO DE 2005</a:t>
            </a:r>
          </a:p>
        </p:txBody>
      </p:sp>
      <p:sp>
        <p:nvSpPr>
          <p:cNvPr id="4" name="3 Rectángulo redondeado"/>
          <p:cNvSpPr/>
          <p:nvPr/>
        </p:nvSpPr>
        <p:spPr>
          <a:xfrm>
            <a:off x="581891" y="1805049"/>
            <a:ext cx="5462649" cy="641268"/>
          </a:xfrm>
          <a:prstGeom prst="round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solidFill>
                  <a:schemeClr val="bg1"/>
                </a:solidFill>
              </a:rPr>
              <a:t>Régimen de Transición hasta el 31 de julio de 2010</a:t>
            </a:r>
            <a:endParaRPr lang="es-CO" dirty="0">
              <a:solidFill>
                <a:schemeClr val="bg1"/>
              </a:solidFill>
            </a:endParaRPr>
          </a:p>
        </p:txBody>
      </p:sp>
      <p:sp>
        <p:nvSpPr>
          <p:cNvPr id="5" name="4 Rectángulo redondeado"/>
          <p:cNvSpPr/>
          <p:nvPr/>
        </p:nvSpPr>
        <p:spPr>
          <a:xfrm>
            <a:off x="853041" y="2634324"/>
            <a:ext cx="5462649" cy="641268"/>
          </a:xfrm>
          <a:prstGeom prst="roundRect">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solidFill>
                  <a:schemeClr val="bg1"/>
                </a:solidFill>
              </a:rPr>
              <a:t>Las personas que tuvieran 750 semanas a julio de 2005, Régimen de transición hasta 2014</a:t>
            </a:r>
            <a:endParaRPr lang="es-CO" dirty="0">
              <a:solidFill>
                <a:schemeClr val="bg1"/>
              </a:solidFill>
            </a:endParaRPr>
          </a:p>
        </p:txBody>
      </p:sp>
      <p:sp>
        <p:nvSpPr>
          <p:cNvPr id="6" name="5 Rectángulo redondeado"/>
          <p:cNvSpPr/>
          <p:nvPr/>
        </p:nvSpPr>
        <p:spPr>
          <a:xfrm>
            <a:off x="1304291" y="3453699"/>
            <a:ext cx="5462649" cy="641268"/>
          </a:xfrm>
          <a:prstGeom prst="roundRect">
            <a:avLst/>
          </a:prstGeom>
          <a:solidFill>
            <a:schemeClr val="accent3">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solidFill>
                  <a:schemeClr val="bg1"/>
                </a:solidFill>
              </a:rPr>
              <a:t>Todas las personas se pensionaran con 13 mesadas</a:t>
            </a:r>
            <a:endParaRPr lang="es-CO" dirty="0">
              <a:solidFill>
                <a:schemeClr val="bg1"/>
              </a:solidFill>
            </a:endParaRPr>
          </a:p>
        </p:txBody>
      </p:sp>
      <p:sp>
        <p:nvSpPr>
          <p:cNvPr id="7" name="6 Rectángulo redondeado"/>
          <p:cNvSpPr/>
          <p:nvPr/>
        </p:nvSpPr>
        <p:spPr>
          <a:xfrm>
            <a:off x="1636791" y="4284948"/>
            <a:ext cx="5462649" cy="809563"/>
          </a:xfrm>
          <a:prstGeom prst="round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solidFill>
                  <a:schemeClr val="bg1"/>
                </a:solidFill>
              </a:rPr>
              <a:t>Las personas que adquirieron el derecho a pensionarse antes de 31 de julio de 2011 reciben 14 mesadas sí, PENSIÓN &lt;= 3SMLV</a:t>
            </a:r>
            <a:endParaRPr lang="es-CO" dirty="0">
              <a:solidFill>
                <a:schemeClr val="bg1"/>
              </a:solidFill>
            </a:endParaRPr>
          </a:p>
        </p:txBody>
      </p:sp>
      <p:sp>
        <p:nvSpPr>
          <p:cNvPr id="8" name="7 Rectángulo redondeado"/>
          <p:cNvSpPr/>
          <p:nvPr/>
        </p:nvSpPr>
        <p:spPr>
          <a:xfrm>
            <a:off x="1933666" y="5329949"/>
            <a:ext cx="5462649" cy="641268"/>
          </a:xfrm>
          <a:prstGeom prst="round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solidFill>
                  <a:schemeClr val="bg1"/>
                </a:solidFill>
              </a:rPr>
              <a:t>Acabo con los </a:t>
            </a:r>
            <a:r>
              <a:rPr lang="es-ES_tradnl" dirty="0" err="1" smtClean="0">
                <a:solidFill>
                  <a:schemeClr val="bg1"/>
                </a:solidFill>
              </a:rPr>
              <a:t>Règimenes</a:t>
            </a:r>
            <a:r>
              <a:rPr lang="es-ES_tradnl" dirty="0" smtClean="0">
                <a:solidFill>
                  <a:schemeClr val="bg1"/>
                </a:solidFill>
              </a:rPr>
              <a:t> especiales – Tope de la </a:t>
            </a:r>
            <a:r>
              <a:rPr lang="es-ES_tradnl" dirty="0" err="1" smtClean="0">
                <a:solidFill>
                  <a:schemeClr val="bg1"/>
                </a:solidFill>
              </a:rPr>
              <a:t>pension</a:t>
            </a:r>
            <a:r>
              <a:rPr lang="es-ES_tradnl" dirty="0" smtClean="0">
                <a:solidFill>
                  <a:schemeClr val="bg1"/>
                </a:solidFill>
              </a:rPr>
              <a:t>  25 </a:t>
            </a:r>
            <a:r>
              <a:rPr lang="es-ES_tradnl" dirty="0" err="1" smtClean="0">
                <a:solidFill>
                  <a:schemeClr val="bg1"/>
                </a:solidFill>
              </a:rPr>
              <a:t>SMLV</a:t>
            </a:r>
            <a:endParaRPr lang="es-CO" dirty="0">
              <a:solidFill>
                <a:schemeClr val="bg1"/>
              </a:solidFill>
            </a:endParaRPr>
          </a:p>
        </p:txBody>
      </p:sp>
      <p:sp>
        <p:nvSpPr>
          <p:cNvPr id="10" name="9 Flecha abajo"/>
          <p:cNvSpPr/>
          <p:nvPr/>
        </p:nvSpPr>
        <p:spPr>
          <a:xfrm>
            <a:off x="5842660" y="2268187"/>
            <a:ext cx="380010" cy="366137"/>
          </a:xfrm>
          <a:prstGeom prst="downArrow">
            <a:avLst/>
          </a:prstGeom>
          <a:gradFill>
            <a:gsLst>
              <a:gs pos="0">
                <a:schemeClr val="bg1">
                  <a:lumMod val="6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1" name="10 Flecha abajo"/>
          <p:cNvSpPr/>
          <p:nvPr/>
        </p:nvSpPr>
        <p:spPr>
          <a:xfrm>
            <a:off x="6101935" y="3168712"/>
            <a:ext cx="380010" cy="366137"/>
          </a:xfrm>
          <a:prstGeom prst="downArrow">
            <a:avLst/>
          </a:prstGeom>
          <a:gradFill>
            <a:gsLst>
              <a:gs pos="0">
                <a:schemeClr val="bg1">
                  <a:lumMod val="6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2" name="11 Flecha abajo"/>
          <p:cNvSpPr/>
          <p:nvPr/>
        </p:nvSpPr>
        <p:spPr>
          <a:xfrm>
            <a:off x="6576935" y="3940541"/>
            <a:ext cx="380010" cy="366137"/>
          </a:xfrm>
          <a:prstGeom prst="downArrow">
            <a:avLst/>
          </a:prstGeom>
          <a:gradFill>
            <a:gsLst>
              <a:gs pos="0">
                <a:schemeClr val="bg1">
                  <a:lumMod val="6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3" name="12 Flecha abajo"/>
          <p:cNvSpPr/>
          <p:nvPr/>
        </p:nvSpPr>
        <p:spPr>
          <a:xfrm>
            <a:off x="6909435" y="5054887"/>
            <a:ext cx="380010" cy="366137"/>
          </a:xfrm>
          <a:prstGeom prst="downArrow">
            <a:avLst/>
          </a:prstGeom>
          <a:gradFill>
            <a:gsLst>
              <a:gs pos="0">
                <a:schemeClr val="bg1">
                  <a:lumMod val="6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457097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_tradnl" dirty="0" smtClean="0"/>
              <a:t>A tener en cuenta…………..</a:t>
            </a:r>
            <a:endParaRPr lang="es-CO" dirty="0"/>
          </a:p>
        </p:txBody>
      </p:sp>
      <p:sp>
        <p:nvSpPr>
          <p:cNvPr id="3" name="2 CuadroTexto"/>
          <p:cNvSpPr txBox="1"/>
          <p:nvPr/>
        </p:nvSpPr>
        <p:spPr>
          <a:xfrm>
            <a:off x="1068770" y="985671"/>
            <a:ext cx="1834028" cy="523220"/>
          </a:xfrm>
          <a:prstGeom prst="rect">
            <a:avLst/>
          </a:prstGeom>
          <a:noFill/>
        </p:spPr>
        <p:txBody>
          <a:bodyPr wrap="none" rtlCol="0">
            <a:spAutoFit/>
          </a:bodyPr>
          <a:lstStyle/>
          <a:p>
            <a:r>
              <a:rPr lang="es-ES_tradnl" sz="2800" b="1" dirty="0" smtClean="0">
                <a:solidFill>
                  <a:schemeClr val="accent1">
                    <a:lumMod val="75000"/>
                  </a:schemeClr>
                </a:solidFill>
                <a:effectLst>
                  <a:outerShdw blurRad="38100" dist="38100" dir="2700000" algn="tl">
                    <a:srgbClr val="000000">
                      <a:alpha val="43137"/>
                    </a:srgbClr>
                  </a:outerShdw>
                </a:effectLst>
              </a:rPr>
              <a:t>Ley 100/93</a:t>
            </a:r>
            <a:endParaRPr lang="es-CO" sz="2800" b="1" dirty="0">
              <a:solidFill>
                <a:schemeClr val="accent1">
                  <a:lumMod val="75000"/>
                </a:schemeClr>
              </a:solidFill>
              <a:effectLst>
                <a:outerShdw blurRad="38100" dist="38100" dir="2700000" algn="tl">
                  <a:srgbClr val="000000">
                    <a:alpha val="43137"/>
                  </a:srgbClr>
                </a:outerShdw>
              </a:effectLst>
            </a:endParaRPr>
          </a:p>
        </p:txBody>
      </p:sp>
      <p:sp>
        <p:nvSpPr>
          <p:cNvPr id="4" name="3 CuadroTexto"/>
          <p:cNvSpPr txBox="1"/>
          <p:nvPr/>
        </p:nvSpPr>
        <p:spPr>
          <a:xfrm>
            <a:off x="5854548" y="985671"/>
            <a:ext cx="2199513" cy="523220"/>
          </a:xfrm>
          <a:prstGeom prst="rect">
            <a:avLst/>
          </a:prstGeom>
          <a:noFill/>
        </p:spPr>
        <p:txBody>
          <a:bodyPr wrap="none" rtlCol="0">
            <a:spAutoFit/>
          </a:bodyPr>
          <a:lstStyle/>
          <a:p>
            <a:r>
              <a:rPr lang="es-ES_tradnl" sz="2800" b="1" dirty="0" smtClean="0">
                <a:solidFill>
                  <a:schemeClr val="accent1">
                    <a:lumMod val="75000"/>
                  </a:schemeClr>
                </a:solidFill>
                <a:effectLst>
                  <a:outerShdw blurRad="38100" dist="38100" dir="2700000" algn="tl">
                    <a:srgbClr val="000000">
                      <a:alpha val="43137"/>
                    </a:srgbClr>
                  </a:outerShdw>
                </a:effectLst>
              </a:rPr>
              <a:t>Ley 797/1997</a:t>
            </a:r>
            <a:endParaRPr lang="es-CO" sz="2800" b="1" dirty="0">
              <a:solidFill>
                <a:schemeClr val="accent1">
                  <a:lumMod val="75000"/>
                </a:schemeClr>
              </a:solidFill>
              <a:effectLst>
                <a:outerShdw blurRad="38100" dist="38100" dir="2700000" algn="tl">
                  <a:srgbClr val="000000">
                    <a:alpha val="43137"/>
                  </a:srgbClr>
                </a:outerShdw>
              </a:effectLst>
            </a:endParaRPr>
          </a:p>
        </p:txBody>
      </p:sp>
      <p:sp>
        <p:nvSpPr>
          <p:cNvPr id="5" name="4 Rectángulo"/>
          <p:cNvSpPr/>
          <p:nvPr/>
        </p:nvSpPr>
        <p:spPr>
          <a:xfrm>
            <a:off x="742208" y="1732320"/>
            <a:ext cx="3889170" cy="2031325"/>
          </a:xfrm>
          <a:prstGeom prst="rect">
            <a:avLst/>
          </a:prstGeom>
        </p:spPr>
        <p:txBody>
          <a:bodyPr wrap="square">
            <a:spAutoFit/>
          </a:bodyPr>
          <a:lstStyle/>
          <a:p>
            <a:r>
              <a:rPr lang="es-CO" b="1" dirty="0" smtClean="0">
                <a:solidFill>
                  <a:srgbClr val="C00000"/>
                </a:solidFill>
              </a:rPr>
              <a:t>1000 SEMANAS EN CUALQUIER TIEMPO	</a:t>
            </a:r>
          </a:p>
          <a:p>
            <a:endParaRPr lang="es-CO" b="1" dirty="0" smtClean="0"/>
          </a:p>
          <a:p>
            <a:r>
              <a:rPr lang="es-CO" b="1" dirty="0" smtClean="0"/>
              <a:t>Hombres</a:t>
            </a:r>
            <a:r>
              <a:rPr lang="es-CO" b="1" dirty="0"/>
              <a:t>: 60 años </a:t>
            </a:r>
            <a:endParaRPr lang="es-CO" b="1" dirty="0" smtClean="0"/>
          </a:p>
          <a:p>
            <a:endParaRPr lang="es-CO" b="1" dirty="0"/>
          </a:p>
          <a:p>
            <a:endParaRPr lang="es-CO" b="1" dirty="0" smtClean="0"/>
          </a:p>
          <a:p>
            <a:r>
              <a:rPr lang="es-CO" b="1" dirty="0" smtClean="0"/>
              <a:t>Mujeres</a:t>
            </a:r>
            <a:r>
              <a:rPr lang="es-CO" b="1" dirty="0"/>
              <a:t>: 55 años </a:t>
            </a:r>
            <a:endParaRPr lang="es-CO" dirty="0"/>
          </a:p>
        </p:txBody>
      </p:sp>
      <p:sp>
        <p:nvSpPr>
          <p:cNvPr id="7" name="6 Rectángulo"/>
          <p:cNvSpPr/>
          <p:nvPr/>
        </p:nvSpPr>
        <p:spPr>
          <a:xfrm>
            <a:off x="4964874" y="1738745"/>
            <a:ext cx="4070267" cy="2862322"/>
          </a:xfrm>
          <a:prstGeom prst="rect">
            <a:avLst/>
          </a:prstGeom>
        </p:spPr>
        <p:txBody>
          <a:bodyPr wrap="square">
            <a:spAutoFit/>
          </a:bodyPr>
          <a:lstStyle/>
          <a:p>
            <a:r>
              <a:rPr lang="es-CO" b="1" dirty="0" smtClean="0">
                <a:solidFill>
                  <a:srgbClr val="C00000"/>
                </a:solidFill>
              </a:rPr>
              <a:t>A PARTIR DEL 1 DE ENERO DE 2014	</a:t>
            </a:r>
          </a:p>
          <a:p>
            <a:endParaRPr lang="es-CO" b="1" dirty="0" smtClean="0"/>
          </a:p>
          <a:p>
            <a:endParaRPr lang="es-CO" b="1" dirty="0" smtClean="0"/>
          </a:p>
          <a:p>
            <a:r>
              <a:rPr lang="es-CO" b="1" dirty="0" smtClean="0"/>
              <a:t>Hombres</a:t>
            </a:r>
            <a:r>
              <a:rPr lang="es-CO" b="1" dirty="0"/>
              <a:t>: </a:t>
            </a:r>
            <a:r>
              <a:rPr lang="es-CO" b="1" dirty="0" smtClean="0"/>
              <a:t>62 </a:t>
            </a:r>
            <a:r>
              <a:rPr lang="es-CO" b="1" dirty="0"/>
              <a:t>años </a:t>
            </a:r>
            <a:endParaRPr lang="es-CO" b="1" dirty="0" smtClean="0"/>
          </a:p>
          <a:p>
            <a:endParaRPr lang="es-CO" b="1" dirty="0"/>
          </a:p>
          <a:p>
            <a:endParaRPr lang="es-CO" b="1" dirty="0" smtClean="0"/>
          </a:p>
          <a:p>
            <a:r>
              <a:rPr lang="es-CO" b="1" dirty="0" smtClean="0"/>
              <a:t>Mujeres</a:t>
            </a:r>
            <a:r>
              <a:rPr lang="es-CO" b="1" dirty="0"/>
              <a:t>: </a:t>
            </a:r>
            <a:r>
              <a:rPr lang="es-CO" b="1" dirty="0" smtClean="0"/>
              <a:t>57años </a:t>
            </a:r>
          </a:p>
          <a:p>
            <a:endParaRPr lang="es-ES_tradnl" b="1" dirty="0"/>
          </a:p>
          <a:p>
            <a:endParaRPr lang="es-ES_tradnl" b="1" dirty="0" smtClean="0"/>
          </a:p>
          <a:p>
            <a:endParaRPr lang="es-CO"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9547" y="3305445"/>
            <a:ext cx="330929" cy="684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3784" y="2413294"/>
            <a:ext cx="319517" cy="684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10 Tabla"/>
          <p:cNvGraphicFramePr>
            <a:graphicFrameLocks noGrp="1"/>
          </p:cNvGraphicFramePr>
          <p:nvPr>
            <p:extLst>
              <p:ext uri="{D42A27DB-BD31-4B8C-83A1-F6EECF244321}">
                <p14:modId xmlns:p14="http://schemas.microsoft.com/office/powerpoint/2010/main" val="741143780"/>
              </p:ext>
            </p:extLst>
          </p:nvPr>
        </p:nvGraphicFramePr>
        <p:xfrm>
          <a:off x="6008899" y="4270843"/>
          <a:ext cx="1781302" cy="1263072"/>
        </p:xfrm>
        <a:graphic>
          <a:graphicData uri="http://schemas.openxmlformats.org/drawingml/2006/table">
            <a:tbl>
              <a:tblPr firstRow="1" bandRow="1">
                <a:tableStyleId>{5C22544A-7EE6-4342-B048-85BDC9FD1C3A}</a:tableStyleId>
              </a:tblPr>
              <a:tblGrid>
                <a:gridCol w="890651"/>
                <a:gridCol w="890651"/>
              </a:tblGrid>
              <a:tr h="315768">
                <a:tc>
                  <a:txBody>
                    <a:bodyPr/>
                    <a:lstStyle/>
                    <a:p>
                      <a:pPr algn="ctr"/>
                      <a:r>
                        <a:rPr lang="es-ES_tradnl" sz="1200" dirty="0" smtClean="0"/>
                        <a:t>AÑO</a:t>
                      </a:r>
                      <a:endParaRPr lang="es-CO" sz="1200" dirty="0"/>
                    </a:p>
                  </a:txBody>
                  <a:tcPr/>
                </a:tc>
                <a:tc>
                  <a:txBody>
                    <a:bodyPr/>
                    <a:lstStyle/>
                    <a:p>
                      <a:pPr algn="ctr"/>
                      <a:r>
                        <a:rPr lang="es-ES_tradnl" sz="1200" dirty="0" smtClean="0"/>
                        <a:t>SEMANAS</a:t>
                      </a:r>
                      <a:endParaRPr lang="es-CO" sz="1200" dirty="0"/>
                    </a:p>
                  </a:txBody>
                  <a:tcPr/>
                </a:tc>
              </a:tr>
              <a:tr h="315768">
                <a:tc>
                  <a:txBody>
                    <a:bodyPr/>
                    <a:lstStyle/>
                    <a:p>
                      <a:pPr algn="ctr"/>
                      <a:r>
                        <a:rPr lang="es-ES_tradnl" sz="1200" dirty="0" smtClean="0"/>
                        <a:t>2013</a:t>
                      </a:r>
                      <a:endParaRPr lang="es-CO" sz="1200" dirty="0"/>
                    </a:p>
                  </a:txBody>
                  <a:tcPr/>
                </a:tc>
                <a:tc>
                  <a:txBody>
                    <a:bodyPr/>
                    <a:lstStyle/>
                    <a:p>
                      <a:pPr algn="ctr"/>
                      <a:r>
                        <a:rPr lang="es-ES_tradnl" sz="1200" dirty="0" smtClean="0"/>
                        <a:t>1250</a:t>
                      </a:r>
                      <a:endParaRPr lang="es-CO" sz="1200" dirty="0"/>
                    </a:p>
                  </a:txBody>
                  <a:tcPr/>
                </a:tc>
              </a:tr>
              <a:tr h="315768">
                <a:tc>
                  <a:txBody>
                    <a:bodyPr/>
                    <a:lstStyle/>
                    <a:p>
                      <a:pPr algn="ctr"/>
                      <a:r>
                        <a:rPr lang="es-ES_tradnl" sz="1200" dirty="0" smtClean="0"/>
                        <a:t>2014</a:t>
                      </a:r>
                      <a:endParaRPr lang="es-CO" sz="1200" dirty="0"/>
                    </a:p>
                  </a:txBody>
                  <a:tcPr/>
                </a:tc>
                <a:tc>
                  <a:txBody>
                    <a:bodyPr/>
                    <a:lstStyle/>
                    <a:p>
                      <a:pPr algn="ctr"/>
                      <a:r>
                        <a:rPr lang="es-ES_tradnl" sz="1200" dirty="0" smtClean="0"/>
                        <a:t>1275</a:t>
                      </a:r>
                      <a:endParaRPr lang="es-CO" sz="1200" dirty="0"/>
                    </a:p>
                  </a:txBody>
                  <a:tcPr/>
                </a:tc>
              </a:tr>
              <a:tr h="315768">
                <a:tc>
                  <a:txBody>
                    <a:bodyPr/>
                    <a:lstStyle/>
                    <a:p>
                      <a:pPr algn="ctr"/>
                      <a:r>
                        <a:rPr lang="es-ES_tradnl" sz="1200" dirty="0" smtClean="0"/>
                        <a:t>2015</a:t>
                      </a:r>
                      <a:endParaRPr lang="es-CO" sz="1200" dirty="0"/>
                    </a:p>
                  </a:txBody>
                  <a:tcPr/>
                </a:tc>
                <a:tc>
                  <a:txBody>
                    <a:bodyPr/>
                    <a:lstStyle/>
                    <a:p>
                      <a:pPr algn="ctr"/>
                      <a:r>
                        <a:rPr lang="es-ES_tradnl" sz="1200" dirty="0" smtClean="0"/>
                        <a:t>1300</a:t>
                      </a:r>
                      <a:endParaRPr lang="es-CO" sz="1200" dirty="0"/>
                    </a:p>
                  </a:txBody>
                  <a:tcPr/>
                </a:tc>
              </a:tr>
            </a:tbl>
          </a:graphicData>
        </a:graphic>
      </p:graphicFrame>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8990" y="4298020"/>
            <a:ext cx="2166734" cy="233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11 Flecha derecha"/>
          <p:cNvSpPr/>
          <p:nvPr/>
        </p:nvSpPr>
        <p:spPr>
          <a:xfrm>
            <a:off x="4512628" y="2641107"/>
            <a:ext cx="333496" cy="2327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4" name="13 Flecha derecha"/>
          <p:cNvSpPr/>
          <p:nvPr/>
        </p:nvSpPr>
        <p:spPr>
          <a:xfrm>
            <a:off x="4510653" y="3517882"/>
            <a:ext cx="333496" cy="2327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5" name="14 Flecha derecha"/>
          <p:cNvSpPr/>
          <p:nvPr/>
        </p:nvSpPr>
        <p:spPr>
          <a:xfrm rot="10800000">
            <a:off x="3238053" y="2637157"/>
            <a:ext cx="333496" cy="2327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7" name="16 Flecha derecha"/>
          <p:cNvSpPr/>
          <p:nvPr/>
        </p:nvSpPr>
        <p:spPr>
          <a:xfrm rot="10800000">
            <a:off x="3259828" y="3490182"/>
            <a:ext cx="333496" cy="2327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3" name="12 Flecha abajo"/>
          <p:cNvSpPr/>
          <p:nvPr/>
        </p:nvSpPr>
        <p:spPr>
          <a:xfrm>
            <a:off x="1389418" y="3800107"/>
            <a:ext cx="807522" cy="155964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8" name="17 CuadroTexto"/>
          <p:cNvSpPr txBox="1"/>
          <p:nvPr/>
        </p:nvSpPr>
        <p:spPr>
          <a:xfrm>
            <a:off x="789708" y="5510160"/>
            <a:ext cx="2038828" cy="461665"/>
          </a:xfrm>
          <a:prstGeom prst="rect">
            <a:avLst/>
          </a:prstGeom>
          <a:noFill/>
        </p:spPr>
        <p:txBody>
          <a:bodyPr wrap="none" rtlCol="0">
            <a:spAutoFit/>
          </a:bodyPr>
          <a:lstStyle/>
          <a:p>
            <a:r>
              <a:rPr lang="es-ES_tradnl" sz="2400" dirty="0" smtClean="0">
                <a:solidFill>
                  <a:srgbClr val="FF0000"/>
                </a:solidFill>
              </a:rPr>
              <a:t>HASTA EL 2014</a:t>
            </a:r>
            <a:endParaRPr lang="es-CO" sz="2400" dirty="0">
              <a:solidFill>
                <a:srgbClr val="FF0000"/>
              </a:solidFill>
            </a:endParaRPr>
          </a:p>
        </p:txBody>
      </p:sp>
    </p:spTree>
    <p:extLst>
      <p:ext uri="{BB962C8B-B14F-4D97-AF65-F5344CB8AC3E}">
        <p14:creationId xmlns:p14="http://schemas.microsoft.com/office/powerpoint/2010/main" val="11713141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2730</TotalTime>
  <Words>1123</Words>
  <Application>Microsoft Office PowerPoint</Application>
  <PresentationFormat>Presentación en pantalla (4:3)</PresentationFormat>
  <Paragraphs>173</Paragraphs>
  <Slides>20</Slides>
  <Notes>0</Notes>
  <HiddenSlides>3</HiddenSlides>
  <MMClips>0</MMClips>
  <ScaleCrop>false</ScaleCrop>
  <HeadingPairs>
    <vt:vector size="4" baseType="variant">
      <vt:variant>
        <vt:lpstr>Tema</vt:lpstr>
      </vt:variant>
      <vt:variant>
        <vt:i4>2</vt:i4>
      </vt:variant>
      <vt:variant>
        <vt:lpstr>Títulos de diapositiva</vt:lpstr>
      </vt:variant>
      <vt:variant>
        <vt:i4>20</vt:i4>
      </vt:variant>
    </vt:vector>
  </HeadingPairs>
  <TitlesOfParts>
    <vt:vector size="22" baseType="lpstr">
      <vt:lpstr>2_Tema de Office</vt:lpstr>
      <vt:lpstr>1_Tema de Office</vt:lpstr>
      <vt:lpstr>Presentación de PowerPoint</vt:lpstr>
      <vt:lpstr>QUIENES SOMOS</vt:lpstr>
      <vt:lpstr> </vt:lpstr>
      <vt:lpstr>RÉGIMEN DE PRIMA MEDIA</vt:lpstr>
      <vt:lpstr>BENEFICIOS</vt:lpstr>
      <vt:lpstr>BENEFICIOS</vt:lpstr>
      <vt:lpstr>Qué debo saber</vt:lpstr>
      <vt:lpstr>Qué debo saber</vt:lpstr>
      <vt:lpstr>A tener en cuenta…………..</vt:lpstr>
      <vt:lpstr>TRASLADO  </vt:lpstr>
      <vt:lpstr>HISTORIA LABORAL</vt:lpstr>
      <vt:lpstr>COTIZACIONES ENTRE 1967 - 1994</vt:lpstr>
      <vt:lpstr>A partir de 1995</vt:lpstr>
      <vt:lpstr>APORTES PILA</vt:lpstr>
      <vt:lpstr>OBSERVACIONES </vt:lpstr>
      <vt:lpstr>RÉGIMEN SUBSIDIADO</vt:lpstr>
      <vt:lpstr>COLOMBIANOS EN EL EXTERIOR</vt:lpstr>
      <vt:lpstr>PORTAL DEL APORTANTE</vt:lpstr>
      <vt:lpstr>PORTAL DEL APORTANTE</vt:lpstr>
      <vt:lpstr>Presentación de PowerPoint</vt:lpstr>
    </vt:vector>
  </TitlesOfParts>
  <Company>Familia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Raul  Vargas</dc:creator>
  <cp:lastModifiedBy>Jose David</cp:lastModifiedBy>
  <cp:revision>212</cp:revision>
  <dcterms:created xsi:type="dcterms:W3CDTF">2011-07-11T22:53:37Z</dcterms:created>
  <dcterms:modified xsi:type="dcterms:W3CDTF">2014-02-18T01:31:10Z</dcterms:modified>
</cp:coreProperties>
</file>